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17"/>
  </p:notesMasterIdLst>
  <p:sldIdLst>
    <p:sldId id="261" r:id="rId2"/>
    <p:sldId id="256" r:id="rId3"/>
    <p:sldId id="461" r:id="rId4"/>
    <p:sldId id="497" r:id="rId5"/>
    <p:sldId id="481" r:id="rId6"/>
    <p:sldId id="258" r:id="rId7"/>
    <p:sldId id="259" r:id="rId8"/>
    <p:sldId id="476" r:id="rId9"/>
    <p:sldId id="260" r:id="rId10"/>
    <p:sldId id="452" r:id="rId11"/>
    <p:sldId id="453" r:id="rId12"/>
    <p:sldId id="489" r:id="rId13"/>
    <p:sldId id="262" r:id="rId14"/>
    <p:sldId id="477" r:id="rId15"/>
    <p:sldId id="47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9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7DE97-47B9-4438-BA72-2FD3CF63A696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F4DE8-97B5-43CC-A72A-40FECA72B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523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189BB40D-4369-48A3-9DB1-8079E92DDC8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F5F447C-B548-4842-9A80-9EEB73A333F3}" type="slidenum">
              <a:rPr lang="ru-RU" altLang="ru-RU" sz="1200"/>
              <a:pPr eaLnBrk="1" hangingPunct="1"/>
              <a:t>3</a:t>
            </a:fld>
            <a:endParaRPr lang="ru-RU" altLang="ru-RU" sz="1200"/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C29BDA01-7FB1-4C05-8ACD-3CA2937D5C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479C4E64-24D2-47D7-8B0D-4C51B125CE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alt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>
            <a:extLst>
              <a:ext uri="{FF2B5EF4-FFF2-40B4-BE49-F238E27FC236}">
                <a16:creationId xmlns:a16="http://schemas.microsoft.com/office/drawing/2014/main" id="{13DF8041-FC9A-430C-AC48-0D47AA3CD0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D844516-874F-4707-AA6F-27BC8ED8783C}" type="slidenum">
              <a:rPr lang="ru-RU" altLang="ru-RU" sz="1200"/>
              <a:pPr eaLnBrk="1" hangingPunct="1"/>
              <a:t>4</a:t>
            </a:fld>
            <a:endParaRPr lang="ru-RU" altLang="ru-RU" sz="1200"/>
          </a:p>
        </p:txBody>
      </p:sp>
      <p:sp>
        <p:nvSpPr>
          <p:cNvPr id="68611" name="Rectangle 2">
            <a:extLst>
              <a:ext uri="{FF2B5EF4-FFF2-40B4-BE49-F238E27FC236}">
                <a16:creationId xmlns:a16="http://schemas.microsoft.com/office/drawing/2014/main" id="{E8051568-04B7-4780-B2C0-D6323DBEFD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>
            <a:extLst>
              <a:ext uri="{FF2B5EF4-FFF2-40B4-BE49-F238E27FC236}">
                <a16:creationId xmlns:a16="http://schemas.microsoft.com/office/drawing/2014/main" id="{B6B2BBC8-A8B6-493E-9E01-16548064F8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alt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DAAAF9E0-C476-4644-BC31-6402E81BAA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9025EAC-244F-4FEF-BBA1-2C9E7655D18A}" type="slidenum">
              <a:rPr lang="ru-RU" altLang="ru-RU" sz="1200"/>
              <a:pPr eaLnBrk="1" hangingPunct="1"/>
              <a:t>5</a:t>
            </a:fld>
            <a:endParaRPr lang="ru-RU" altLang="ru-RU" sz="1200"/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0EDEAEDE-7143-4D31-8E2A-FCA3D7D7B4F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EBD62AC5-340D-4DB2-8C51-0CE07EED93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alt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CD4B5F9A-96EB-4862-9614-A9CAB48A8E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485C216-3D66-4123-AC9E-3DD9A9CBB017}" type="slidenum">
              <a:rPr lang="ru-RU" altLang="ru-RU" sz="1200"/>
              <a:pPr eaLnBrk="1" hangingPunct="1"/>
              <a:t>8</a:t>
            </a:fld>
            <a:endParaRPr lang="ru-RU" altLang="ru-RU" sz="1200"/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A7A940AD-A3A2-430F-832D-20D8D61C29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DFD2830C-2A74-4928-88EA-3A8F555464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alt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55D9A76B-1F0B-4DB9-B8AE-7CACC70F5D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1608346-39D1-4B86-A8A6-C2780DFE5B65}" type="slidenum">
              <a:rPr lang="ru-RU" altLang="ru-RU" sz="1200"/>
              <a:pPr eaLnBrk="1" hangingPunct="1"/>
              <a:t>10</a:t>
            </a:fld>
            <a:endParaRPr lang="ru-RU" altLang="ru-RU" sz="12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53F2DEE3-6571-495F-AC9C-2C2DAF73E7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4FDEF4DF-DA13-419B-A776-5E23EE2B6B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alt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1D6941E9-8D48-4EF3-B240-460709516E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C403FB9-AD0C-4269-A892-04137484BC75}" type="slidenum">
              <a:rPr lang="ru-RU" altLang="ru-RU" sz="1200"/>
              <a:pPr eaLnBrk="1" hangingPunct="1"/>
              <a:t>11</a:t>
            </a:fld>
            <a:endParaRPr lang="ru-RU" altLang="ru-RU" sz="1200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6EC67875-DD73-4808-8830-A69A503FC8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597BEC77-0144-476E-B888-B061FA2082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alt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1BCDF0DC-375F-4C55-A2C6-5D69213A2CD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F2B5EF2-97ED-43AA-AE2F-EA314464D58E}" type="slidenum">
              <a:rPr lang="ru-RU" altLang="ru-RU" sz="1200"/>
              <a:pPr eaLnBrk="1" hangingPunct="1"/>
              <a:t>12</a:t>
            </a:fld>
            <a:endParaRPr lang="ru-RU" altLang="ru-RU" sz="1200"/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672E13CB-708B-453F-B02D-740D664708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810AAF30-8DFC-4667-B27E-ADE5AA15FC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alt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A69371B5-4D09-40C4-9C5B-D62963C08F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B66D9E6-72BC-4EC0-AFE0-17850787DB87}" type="slidenum">
              <a:rPr lang="ru-RU" altLang="ru-RU" sz="1200"/>
              <a:pPr eaLnBrk="1" hangingPunct="1"/>
              <a:t>14</a:t>
            </a:fld>
            <a:endParaRPr lang="ru-RU" altLang="ru-RU" sz="1200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E833A52C-B998-40E5-95DC-0EF7569605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CD7803D7-D02F-4260-B599-66B8857ABD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alt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B5AB8A82-21A6-4202-A2D4-E40E2C8E4C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BA416AE-1AE4-4874-A12F-3974BA477FB9}" type="slidenum">
              <a:rPr lang="ru-RU" altLang="ru-RU" sz="1200"/>
              <a:pPr eaLnBrk="1" hangingPunct="1"/>
              <a:t>15</a:t>
            </a:fld>
            <a:endParaRPr lang="ru-RU" altLang="ru-RU" sz="1200"/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id="{CEA6677E-68C3-4B30-A9DB-3A0D224282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41334637-35EA-4695-A578-A3948878B5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alt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02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314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5442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838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990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986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77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609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16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937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78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522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56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76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65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864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7CD79-881C-4618-9020-D88D20DA5D9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1CB5A94-3F1D-47CD-A80D-A5FE942D5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03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3EBAFA-66AF-49CC-8EA8-81645BDAA4B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-2117035" y="1122363"/>
            <a:ext cx="14309035" cy="397668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ВПИСАННЫЕ И ОПИСАННЫЕ 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ЧЕТЫРЕХУГОЛЬНИКИ</a:t>
            </a:r>
          </a:p>
        </p:txBody>
      </p:sp>
    </p:spTree>
    <p:extLst>
      <p:ext uri="{BB962C8B-B14F-4D97-AF65-F5344CB8AC3E}">
        <p14:creationId xmlns:p14="http://schemas.microsoft.com/office/powerpoint/2010/main" val="78848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>
            <a:extLst>
              <a:ext uri="{FF2B5EF4-FFF2-40B4-BE49-F238E27FC236}">
                <a16:creationId xmlns:a16="http://schemas.microsoft.com/office/drawing/2014/main" id="{0F47549B-9533-4D6E-A2A2-BC91360EA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444" y="838200"/>
            <a:ext cx="855759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Найдите диагональ прямоугольника, вписанного в окружность радиуса 6. </a:t>
            </a:r>
          </a:p>
        </p:txBody>
      </p:sp>
      <p:sp>
        <p:nvSpPr>
          <p:cNvPr id="454660" name="Text Box 4">
            <a:extLst>
              <a:ext uri="{FF2B5EF4-FFF2-40B4-BE49-F238E27FC236}">
                <a16:creationId xmlns:a16="http://schemas.microsoft.com/office/drawing/2014/main" id="{4070FC39-FDAF-493F-A184-03BAA724C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7240" y="5900897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rgbClr val="FF3300"/>
                </a:solidFill>
              </a:rPr>
              <a:t>Ответ: </a:t>
            </a:r>
            <a:r>
              <a:rPr lang="ru-RU" altLang="ru-RU" sz="3200" dirty="0">
                <a:solidFill>
                  <a:schemeClr val="accent1"/>
                </a:solidFill>
              </a:rPr>
              <a:t>12. </a:t>
            </a:r>
          </a:p>
        </p:txBody>
      </p:sp>
      <p:pic>
        <p:nvPicPr>
          <p:cNvPr id="12293" name="Picture 7">
            <a:extLst>
              <a:ext uri="{FF2B5EF4-FFF2-40B4-BE49-F238E27FC236}">
                <a16:creationId xmlns:a16="http://schemas.microsoft.com/office/drawing/2014/main" id="{E34AE5A4-0017-475D-8636-5E6529BF9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504" y="2285999"/>
            <a:ext cx="3326296" cy="323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4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66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3">
            <a:extLst>
              <a:ext uri="{FF2B5EF4-FFF2-40B4-BE49-F238E27FC236}">
                <a16:creationId xmlns:a16="http://schemas.microsoft.com/office/drawing/2014/main" id="{E9DAE969-06E2-4D2B-BC6B-D8988D779F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348" y="838200"/>
            <a:ext cx="820972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Найдите радиус окружности, описанной около квадрата со стороной, равной </a:t>
            </a:r>
            <a:r>
              <a:rPr lang="ru-RU" altLang="ru-RU" sz="3200" dirty="0">
                <a:solidFill>
                  <a:schemeClr val="accent1"/>
                </a:solidFill>
              </a:rPr>
              <a:t>     </a:t>
            </a: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56708" name="Text Box 4">
            <a:extLst>
              <a:ext uri="{FF2B5EF4-FFF2-40B4-BE49-F238E27FC236}">
                <a16:creationId xmlns:a16="http://schemas.microsoft.com/office/drawing/2014/main" id="{9FE2EC0D-D595-413D-8194-56FC4E90AA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5730081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rgbClr val="FF3300"/>
                </a:solidFill>
              </a:rPr>
              <a:t>Ответ: </a:t>
            </a:r>
            <a:r>
              <a:rPr lang="ru-RU" altLang="ru-RU" sz="3200" dirty="0">
                <a:solidFill>
                  <a:schemeClr val="accent1"/>
                </a:solidFill>
              </a:rPr>
              <a:t>1. </a:t>
            </a:r>
          </a:p>
        </p:txBody>
      </p:sp>
      <p:graphicFrame>
        <p:nvGraphicFramePr>
          <p:cNvPr id="2050" name="Object 6">
            <a:extLst>
              <a:ext uri="{FF2B5EF4-FFF2-40B4-BE49-F238E27FC236}">
                <a16:creationId xmlns:a16="http://schemas.microsoft.com/office/drawing/2014/main" id="{B35B51C9-D75B-4B5A-9D95-66FB77528F8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10400" y="1371600"/>
          <a:ext cx="4191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4" imgW="419040" imgH="380880" progId="">
                  <p:embed/>
                </p:oleObj>
              </mc:Choice>
              <mc:Fallback>
                <p:oleObj name="Equation" r:id="rId4" imgW="419040" imgH="380880" progId="">
                  <p:embed/>
                  <p:pic>
                    <p:nvPicPr>
                      <p:cNvPr id="2050" name="Object 6">
                        <a:extLst>
                          <a:ext uri="{FF2B5EF4-FFF2-40B4-BE49-F238E27FC236}">
                            <a16:creationId xmlns:a16="http://schemas.microsoft.com/office/drawing/2014/main" id="{B35B51C9-D75B-4B5A-9D95-66FB77528F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1371600"/>
                        <a:ext cx="4191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4" name="Picture 7">
            <a:extLst>
              <a:ext uri="{FF2B5EF4-FFF2-40B4-BE49-F238E27FC236}">
                <a16:creationId xmlns:a16="http://schemas.microsoft.com/office/drawing/2014/main" id="{4CC830AE-EBBA-4E7A-BE20-F744370DB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609" y="2667001"/>
            <a:ext cx="2690191" cy="2653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6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3">
            <a:extLst>
              <a:ext uri="{FF2B5EF4-FFF2-40B4-BE49-F238E27FC236}">
                <a16:creationId xmlns:a16="http://schemas.microsoft.com/office/drawing/2014/main" id="{32684792-D204-46B8-B67D-E190F2A77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174" y="838200"/>
            <a:ext cx="1021742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Меньшая сторона прямоугольника равна 36. Один из углов, образованных  диагоналями 120</a:t>
            </a:r>
            <a:r>
              <a:rPr lang="ru-RU" altLang="ru-RU" sz="3200" baseline="30000" dirty="0">
                <a:solidFill>
                  <a:schemeClr val="accent1"/>
                </a:solidFill>
                <a:cs typeface="Times New Roman" panose="02020603050405020304" pitchFamily="18" charset="0"/>
              </a:rPr>
              <a:t>о</a:t>
            </a: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. Найдите диаметр описанной окружности.</a:t>
            </a:r>
          </a:p>
        </p:txBody>
      </p:sp>
      <p:sp>
        <p:nvSpPr>
          <p:cNvPr id="530436" name="Text Box 4">
            <a:extLst>
              <a:ext uri="{FF2B5EF4-FFF2-40B4-BE49-F238E27FC236}">
                <a16:creationId xmlns:a16="http://schemas.microsoft.com/office/drawing/2014/main" id="{63DA4B75-2735-4ACD-A463-A0AC4441B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2539" y="55626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rgbClr val="FF3300"/>
                </a:solidFill>
              </a:rPr>
              <a:t>Ответ: </a:t>
            </a:r>
            <a:r>
              <a:rPr lang="ru-RU" altLang="ru-RU" sz="3200" dirty="0">
                <a:solidFill>
                  <a:schemeClr val="accent1"/>
                </a:solidFill>
              </a:rPr>
              <a:t>72. </a:t>
            </a:r>
          </a:p>
        </p:txBody>
      </p:sp>
      <p:pic>
        <p:nvPicPr>
          <p:cNvPr id="23557" name="Picture 6">
            <a:extLst>
              <a:ext uri="{FF2B5EF4-FFF2-40B4-BE49-F238E27FC236}">
                <a16:creationId xmlns:a16="http://schemas.microsoft.com/office/drawing/2014/main" id="{421630D1-D1D0-43F0-A9BB-4D13A500E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948" y="2819401"/>
            <a:ext cx="2827890" cy="269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043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A83BCB-90BE-4F02-BF06-3745E8DE1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Вокруг трапеции можно описать окружность, если только она равнобокая.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12A3C1F1-D34A-4617-8992-1FB6725D6EF1}"/>
              </a:ext>
            </a:extLst>
          </p:cNvPr>
          <p:cNvSpPr/>
          <p:nvPr/>
        </p:nvSpPr>
        <p:spPr>
          <a:xfrm>
            <a:off x="1480931" y="1818453"/>
            <a:ext cx="4532243" cy="42388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>
            <a:extLst>
              <a:ext uri="{FF2B5EF4-FFF2-40B4-BE49-F238E27FC236}">
                <a16:creationId xmlns:a16="http://schemas.microsoft.com/office/drawing/2014/main" id="{6EB4C30E-EF10-45B4-98D6-0C1115BF5DA3}"/>
              </a:ext>
            </a:extLst>
          </p:cNvPr>
          <p:cNvSpPr/>
          <p:nvPr/>
        </p:nvSpPr>
        <p:spPr>
          <a:xfrm>
            <a:off x="1779104" y="2211320"/>
            <a:ext cx="3955774" cy="2713383"/>
          </a:xfrm>
          <a:prstGeom prst="trapezoid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5E3E04-4FAC-4F70-961B-C0DA86889256}"/>
              </a:ext>
            </a:extLst>
          </p:cNvPr>
          <p:cNvSpPr txBox="1"/>
          <p:nvPr/>
        </p:nvSpPr>
        <p:spPr>
          <a:xfrm>
            <a:off x="1500809" y="4890019"/>
            <a:ext cx="5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9A7CB2-BA1C-4B27-B627-C617D7BA906E}"/>
              </a:ext>
            </a:extLst>
          </p:cNvPr>
          <p:cNvSpPr txBox="1"/>
          <p:nvPr/>
        </p:nvSpPr>
        <p:spPr>
          <a:xfrm>
            <a:off x="2126975" y="1878088"/>
            <a:ext cx="586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  <a:p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09C51F-03C8-41A0-8DA8-6E2166D43167}"/>
              </a:ext>
            </a:extLst>
          </p:cNvPr>
          <p:cNvSpPr txBox="1"/>
          <p:nvPr/>
        </p:nvSpPr>
        <p:spPr>
          <a:xfrm>
            <a:off x="5083865" y="1906762"/>
            <a:ext cx="455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55D19D-C11B-48F8-9E8F-C32F01C0092A}"/>
              </a:ext>
            </a:extLst>
          </p:cNvPr>
          <p:cNvSpPr txBox="1"/>
          <p:nvPr/>
        </p:nvSpPr>
        <p:spPr>
          <a:xfrm>
            <a:off x="5730735" y="4890019"/>
            <a:ext cx="455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D9B814-5670-47DB-80E2-9A7CFFBB12E3}"/>
              </a:ext>
            </a:extLst>
          </p:cNvPr>
          <p:cNvSpPr txBox="1"/>
          <p:nvPr/>
        </p:nvSpPr>
        <p:spPr>
          <a:xfrm>
            <a:off x="5868228" y="4939748"/>
            <a:ext cx="455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5F1D6E-AF4F-478F-AA2D-E49F9D6C735A}"/>
              </a:ext>
            </a:extLst>
          </p:cNvPr>
          <p:cNvSpPr txBox="1"/>
          <p:nvPr/>
        </p:nvSpPr>
        <p:spPr>
          <a:xfrm>
            <a:off x="7635738" y="1906762"/>
            <a:ext cx="2837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AB=CD</a:t>
            </a:r>
            <a:endParaRPr lang="ru-RU" sz="3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44DE8E-7DA2-4B3B-9DEA-B6DD1090A1F2}"/>
              </a:ext>
            </a:extLst>
          </p:cNvPr>
          <p:cNvSpPr txBox="1"/>
          <p:nvPr/>
        </p:nvSpPr>
        <p:spPr>
          <a:xfrm>
            <a:off x="6235975" y="3062311"/>
            <a:ext cx="5560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описанной около трапеции окружности является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точкой пересечения всех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четырёх серединных перпендикуляров сторон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E82D68E8-C86D-4876-95F8-33F044A76EAA}"/>
              </a:ext>
            </a:extLst>
          </p:cNvPr>
          <p:cNvCxnSpPr>
            <a:stCxn id="5" idx="0"/>
            <a:endCxn id="5" idx="2"/>
          </p:cNvCxnSpPr>
          <p:nvPr/>
        </p:nvCxnSpPr>
        <p:spPr>
          <a:xfrm>
            <a:off x="3756991" y="2211320"/>
            <a:ext cx="0" cy="27133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142C3206-D219-456C-9BE6-7B60AFBD63D7}"/>
              </a:ext>
            </a:extLst>
          </p:cNvPr>
          <p:cNvCxnSpPr>
            <a:stCxn id="5" idx="1"/>
          </p:cNvCxnSpPr>
          <p:nvPr/>
        </p:nvCxnSpPr>
        <p:spPr>
          <a:xfrm>
            <a:off x="2118277" y="3568012"/>
            <a:ext cx="1648652" cy="2335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A7B05C81-EA72-4194-A264-AC0352C81B3C}"/>
              </a:ext>
            </a:extLst>
          </p:cNvPr>
          <p:cNvCxnSpPr>
            <a:cxnSpLocks/>
          </p:cNvCxnSpPr>
          <p:nvPr/>
        </p:nvCxnSpPr>
        <p:spPr>
          <a:xfrm flipV="1">
            <a:off x="3747052" y="3538195"/>
            <a:ext cx="1638714" cy="2633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17A7BE4-A920-48BE-AB97-2B50459FD7F6}"/>
              </a:ext>
            </a:extLst>
          </p:cNvPr>
          <p:cNvSpPr txBox="1"/>
          <p:nvPr/>
        </p:nvSpPr>
        <p:spPr>
          <a:xfrm>
            <a:off x="3398386" y="3816556"/>
            <a:ext cx="513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endParaRPr lang="ru-RU" dirty="0"/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3833BAFF-9383-42AF-92BE-3BCAD1709EF4}"/>
              </a:ext>
            </a:extLst>
          </p:cNvPr>
          <p:cNvCxnSpPr/>
          <p:nvPr/>
        </p:nvCxnSpPr>
        <p:spPr>
          <a:xfrm flipH="1">
            <a:off x="3756991" y="2226365"/>
            <a:ext cx="1326874" cy="1590191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F50F5F0-B228-4087-BDCE-063F88B909F6}"/>
              </a:ext>
            </a:extLst>
          </p:cNvPr>
          <p:cNvSpPr txBox="1"/>
          <p:nvPr/>
        </p:nvSpPr>
        <p:spPr>
          <a:xfrm>
            <a:off x="4346297" y="2553093"/>
            <a:ext cx="39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717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>
            <a:extLst>
              <a:ext uri="{FF2B5EF4-FFF2-40B4-BE49-F238E27FC236}">
                <a16:creationId xmlns:a16="http://schemas.microsoft.com/office/drawing/2014/main" id="{2958CA33-897D-473E-8E8F-4A080D544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235" y="838201"/>
            <a:ext cx="908436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Боковая сторона равнобедренной трапеции равна ее меньшему основанию, угол при основании равен 60</a:t>
            </a:r>
            <a:r>
              <a:rPr lang="ru-RU" altLang="ru-RU" sz="3200" baseline="30000" dirty="0">
                <a:solidFill>
                  <a:schemeClr val="accent1"/>
                </a:solidFill>
                <a:cs typeface="Times New Roman" panose="02020603050405020304" pitchFamily="18" charset="0"/>
              </a:rPr>
              <a:t>о</a:t>
            </a: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, большее основание равно 10. Найдите радиус описанной окружности. </a:t>
            </a:r>
            <a:endParaRPr lang="ru-RU" altLang="ru-RU" sz="3200" dirty="0">
              <a:solidFill>
                <a:schemeClr val="accent1"/>
              </a:solidFill>
              <a:ea typeface="Arial Unicode MS" pitchFamily="34" charset="-128"/>
            </a:endParaRPr>
          </a:p>
        </p:txBody>
      </p:sp>
      <p:sp>
        <p:nvSpPr>
          <p:cNvPr id="505860" name="Text Box 4">
            <a:extLst>
              <a:ext uri="{FF2B5EF4-FFF2-40B4-BE49-F238E27FC236}">
                <a16:creationId xmlns:a16="http://schemas.microsoft.com/office/drawing/2014/main" id="{2A057FF8-64E6-40F0-94EE-C4BA9B1F9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2539" y="5801139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rgbClr val="FF3300"/>
                </a:solidFill>
              </a:rPr>
              <a:t>Ответ: </a:t>
            </a:r>
            <a:r>
              <a:rPr lang="ru-RU" altLang="ru-RU" sz="3200" dirty="0">
                <a:solidFill>
                  <a:schemeClr val="accent1"/>
                </a:solidFill>
              </a:rPr>
              <a:t>5. </a:t>
            </a:r>
          </a:p>
        </p:txBody>
      </p:sp>
      <p:pic>
        <p:nvPicPr>
          <p:cNvPr id="19461" name="Picture 6">
            <a:extLst>
              <a:ext uri="{FF2B5EF4-FFF2-40B4-BE49-F238E27FC236}">
                <a16:creationId xmlns:a16="http://schemas.microsoft.com/office/drawing/2014/main" id="{8D568B8D-1618-4810-BCD9-E1ACF8CC3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084" y="3200401"/>
            <a:ext cx="3268654" cy="281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586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>
            <a:extLst>
              <a:ext uri="{FF2B5EF4-FFF2-40B4-BE49-F238E27FC236}">
                <a16:creationId xmlns:a16="http://schemas.microsoft.com/office/drawing/2014/main" id="{B56A7C8E-FACD-4F25-92F1-935D2A725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288" y="838200"/>
            <a:ext cx="896509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Основания равнобедренной трапеции равны 8 и 6, высота равна 7. Найдите радиус описанной окружности. </a:t>
            </a:r>
          </a:p>
        </p:txBody>
      </p:sp>
      <p:sp>
        <p:nvSpPr>
          <p:cNvPr id="509956" name="Text Box 4">
            <a:extLst>
              <a:ext uri="{FF2B5EF4-FFF2-40B4-BE49-F238E27FC236}">
                <a16:creationId xmlns:a16="http://schemas.microsoft.com/office/drawing/2014/main" id="{675075E3-8591-4DDA-80E0-C80F13E87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9836" y="5440362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rgbClr val="FF3300"/>
                </a:solidFill>
              </a:rPr>
              <a:t>Ответ: </a:t>
            </a:r>
            <a:r>
              <a:rPr lang="ru-RU" altLang="ru-RU" sz="3200" dirty="0">
                <a:solidFill>
                  <a:schemeClr val="accent1"/>
                </a:solidFill>
              </a:rPr>
              <a:t>5. </a:t>
            </a:r>
          </a:p>
        </p:txBody>
      </p:sp>
      <p:pic>
        <p:nvPicPr>
          <p:cNvPr id="21509" name="Picture 6">
            <a:extLst>
              <a:ext uri="{FF2B5EF4-FFF2-40B4-BE49-F238E27FC236}">
                <a16:creationId xmlns:a16="http://schemas.microsoft.com/office/drawing/2014/main" id="{7DFEB526-2FC6-44B5-B6A6-2A21429F7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984" y="2684461"/>
            <a:ext cx="2958984" cy="284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995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>
            <a:extLst>
              <a:ext uri="{FF2B5EF4-FFF2-40B4-BE49-F238E27FC236}">
                <a16:creationId xmlns:a16="http://schemas.microsoft.com/office/drawing/2014/main" id="{609A27A6-EE21-4AE3-963B-9AD2ED547979}"/>
              </a:ext>
            </a:extLst>
          </p:cNvPr>
          <p:cNvSpPr/>
          <p:nvPr/>
        </p:nvSpPr>
        <p:spPr>
          <a:xfrm>
            <a:off x="2565647" y="2901933"/>
            <a:ext cx="2015231" cy="202410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4A502F29-F106-4430-B6FA-A776A85FBFDB}"/>
              </a:ext>
            </a:extLst>
          </p:cNvPr>
          <p:cNvCxnSpPr/>
          <p:nvPr/>
        </p:nvCxnSpPr>
        <p:spPr>
          <a:xfrm flipH="1">
            <a:off x="2343707" y="2704772"/>
            <a:ext cx="1145220" cy="852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35DEFC7C-7A40-4EE0-9474-0B794A73A52D}"/>
              </a:ext>
            </a:extLst>
          </p:cNvPr>
          <p:cNvCxnSpPr/>
          <p:nvPr/>
        </p:nvCxnSpPr>
        <p:spPr>
          <a:xfrm>
            <a:off x="2343706" y="3558880"/>
            <a:ext cx="949911" cy="25644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DE69D2C-56A0-4F3F-9DED-12C6626376FF}"/>
              </a:ext>
            </a:extLst>
          </p:cNvPr>
          <p:cNvCxnSpPr>
            <a:cxnSpLocks/>
          </p:cNvCxnSpPr>
          <p:nvPr/>
        </p:nvCxnSpPr>
        <p:spPr>
          <a:xfrm flipV="1">
            <a:off x="3306935" y="3558880"/>
            <a:ext cx="1713390" cy="25644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BF70D076-EBD4-49F2-AD67-498E50EA7890}"/>
              </a:ext>
            </a:extLst>
          </p:cNvPr>
          <p:cNvCxnSpPr/>
          <p:nvPr/>
        </p:nvCxnSpPr>
        <p:spPr>
          <a:xfrm>
            <a:off x="3488926" y="2696559"/>
            <a:ext cx="1544714" cy="852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BC65A5D-9415-4807-B08B-190BDA8340BC}"/>
              </a:ext>
            </a:extLst>
          </p:cNvPr>
          <p:cNvSpPr/>
          <p:nvPr/>
        </p:nvSpPr>
        <p:spPr>
          <a:xfrm>
            <a:off x="3134517" y="1978603"/>
            <a:ext cx="7088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EA1B2245-569A-4800-8B6C-C465D60A0421}"/>
              </a:ext>
            </a:extLst>
          </p:cNvPr>
          <p:cNvSpPr/>
          <p:nvPr/>
        </p:nvSpPr>
        <p:spPr>
          <a:xfrm>
            <a:off x="1672615" y="3074261"/>
            <a:ext cx="8020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9A927D5D-5FC1-448F-8BFD-F1E17DD6EA76}"/>
              </a:ext>
            </a:extLst>
          </p:cNvPr>
          <p:cNvSpPr/>
          <p:nvPr/>
        </p:nvSpPr>
        <p:spPr>
          <a:xfrm>
            <a:off x="4820575" y="3063366"/>
            <a:ext cx="9003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F9C17A4B-8FA4-4A3D-BAE6-08548AF6EB1B}"/>
              </a:ext>
            </a:extLst>
          </p:cNvPr>
          <p:cNvSpPr/>
          <p:nvPr/>
        </p:nvSpPr>
        <p:spPr>
          <a:xfrm>
            <a:off x="2969932" y="5945794"/>
            <a:ext cx="7494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0E26819-16F8-4393-B070-982E039863E5}"/>
              </a:ext>
            </a:extLst>
          </p:cNvPr>
          <p:cNvSpPr/>
          <p:nvPr/>
        </p:nvSpPr>
        <p:spPr>
          <a:xfrm>
            <a:off x="4918106" y="4653133"/>
            <a:ext cx="58164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AB+CD=AD+BC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Заголовок 22">
            <a:extLst>
              <a:ext uri="{FF2B5EF4-FFF2-40B4-BE49-F238E27FC236}">
                <a16:creationId xmlns:a16="http://schemas.microsoft.com/office/drawing/2014/main" id="{E5E6ED39-C0D6-4A95-8A3F-5AB0D24C0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39742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четырёхугольник можно вписать окружность,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суммы его противоположных сторон равны: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произвольный четырехугольник</a:t>
            </a:r>
          </a:p>
        </p:txBody>
      </p: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56298300-B173-46F9-82E5-4A9A09F7F5FC}"/>
              </a:ext>
            </a:extLst>
          </p:cNvPr>
          <p:cNvCxnSpPr>
            <a:cxnSpLocks/>
          </p:cNvCxnSpPr>
          <p:nvPr/>
        </p:nvCxnSpPr>
        <p:spPr>
          <a:xfrm flipH="1" flipV="1">
            <a:off x="2925196" y="3136884"/>
            <a:ext cx="708052" cy="75771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C907BAE-E938-4E42-AC24-E8DE5EA99EF9}"/>
              </a:ext>
            </a:extLst>
          </p:cNvPr>
          <p:cNvSpPr/>
          <p:nvPr/>
        </p:nvSpPr>
        <p:spPr>
          <a:xfrm>
            <a:off x="3413083" y="3725086"/>
            <a:ext cx="5689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A21ABC-D4BA-4EA3-B9DD-80A54CA76EC3}"/>
              </a:ext>
            </a:extLst>
          </p:cNvPr>
          <p:cNvSpPr txBox="1"/>
          <p:nvPr/>
        </p:nvSpPr>
        <p:spPr>
          <a:xfrm>
            <a:off x="3306935" y="3299120"/>
            <a:ext cx="326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985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>
            <a:extLst>
              <a:ext uri="{FF2B5EF4-FFF2-40B4-BE49-F238E27FC236}">
                <a16:creationId xmlns:a16="http://schemas.microsoft.com/office/drawing/2014/main" id="{4A3BCCEC-79B4-4348-B287-964C925A7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323" y="838200"/>
            <a:ext cx="881600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В четырехугольник </a:t>
            </a:r>
            <a:r>
              <a:rPr lang="ru-RU" altLang="ru-RU" sz="3200" i="1" dirty="0">
                <a:solidFill>
                  <a:schemeClr val="accent1"/>
                </a:solidFill>
                <a:cs typeface="Times New Roman" panose="02020603050405020304" pitchFamily="18" charset="0"/>
              </a:rPr>
              <a:t>ABCD</a:t>
            </a: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 вписана окружность, </a:t>
            </a:r>
            <a:r>
              <a:rPr lang="ru-RU" altLang="ru-RU" sz="3200" i="1" dirty="0">
                <a:solidFill>
                  <a:schemeClr val="accent1"/>
                </a:solidFill>
                <a:cs typeface="Times New Roman" panose="02020603050405020304" pitchFamily="18" charset="0"/>
              </a:rPr>
              <a:t>AB </a:t>
            </a: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= 12, </a:t>
            </a:r>
            <a:r>
              <a:rPr lang="ru-RU" altLang="ru-RU" sz="3200" i="1" dirty="0">
                <a:solidFill>
                  <a:schemeClr val="accent1"/>
                </a:solidFill>
                <a:cs typeface="Times New Roman" panose="02020603050405020304" pitchFamily="18" charset="0"/>
              </a:rPr>
              <a:t>CD </a:t>
            </a: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= 18. Найдите периметр четырехугольника.	 </a:t>
            </a:r>
          </a:p>
        </p:txBody>
      </p:sp>
      <p:sp>
        <p:nvSpPr>
          <p:cNvPr id="473092" name="Text Box 4">
            <a:extLst>
              <a:ext uri="{FF2B5EF4-FFF2-40B4-BE49-F238E27FC236}">
                <a16:creationId xmlns:a16="http://schemas.microsoft.com/office/drawing/2014/main" id="{F3AEBA52-E836-4B8A-A7A0-F63DEA9B9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2235" y="5440362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rgbClr val="FF3300"/>
                </a:solidFill>
              </a:rPr>
              <a:t>Ответ: </a:t>
            </a:r>
            <a:r>
              <a:rPr lang="ru-RU" altLang="ru-RU" sz="3200" dirty="0">
                <a:solidFill>
                  <a:schemeClr val="accent1"/>
                </a:solidFill>
              </a:rPr>
              <a:t>60. </a:t>
            </a:r>
          </a:p>
        </p:txBody>
      </p:sp>
      <p:pic>
        <p:nvPicPr>
          <p:cNvPr id="17413" name="Picture 6">
            <a:extLst>
              <a:ext uri="{FF2B5EF4-FFF2-40B4-BE49-F238E27FC236}">
                <a16:creationId xmlns:a16="http://schemas.microsoft.com/office/drawing/2014/main" id="{4E6CEF4F-4024-4F08-88C7-E393138E9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667001"/>
            <a:ext cx="213995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309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>
            <a:extLst>
              <a:ext uri="{FF2B5EF4-FFF2-40B4-BE49-F238E27FC236}">
                <a16:creationId xmlns:a16="http://schemas.microsoft.com/office/drawing/2014/main" id="{94AAB7B6-F31F-4BCD-A6FF-6649B8DB9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383" y="838200"/>
            <a:ext cx="1008821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Периметр четырехугольника, описанного около окружности, равен 20, две его стороны равны 4 и 5. Найдите большую из оставшихся сторон.</a:t>
            </a:r>
          </a:p>
        </p:txBody>
      </p:sp>
      <p:sp>
        <p:nvSpPr>
          <p:cNvPr id="475140" name="Text Box 4">
            <a:extLst>
              <a:ext uri="{FF2B5EF4-FFF2-40B4-BE49-F238E27FC236}">
                <a16:creationId xmlns:a16="http://schemas.microsoft.com/office/drawing/2014/main" id="{2DA39256-A6CC-4FCE-8549-EFA8F76DC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487" y="5900571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rgbClr val="FF3300"/>
                </a:solidFill>
              </a:rPr>
              <a:t>Ответ: </a:t>
            </a:r>
            <a:r>
              <a:rPr lang="ru-RU" altLang="ru-RU" sz="3200" dirty="0">
                <a:solidFill>
                  <a:schemeClr val="accent1"/>
                </a:solidFill>
              </a:rPr>
              <a:t>6. </a:t>
            </a:r>
          </a:p>
        </p:txBody>
      </p:sp>
      <p:pic>
        <p:nvPicPr>
          <p:cNvPr id="31749" name="Picture 6">
            <a:extLst>
              <a:ext uri="{FF2B5EF4-FFF2-40B4-BE49-F238E27FC236}">
                <a16:creationId xmlns:a16="http://schemas.microsoft.com/office/drawing/2014/main" id="{18828C7D-76DF-4F23-99FC-3FFDF3786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191" y="2819401"/>
            <a:ext cx="2880347" cy="2959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514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>
            <a:extLst>
              <a:ext uri="{FF2B5EF4-FFF2-40B4-BE49-F238E27FC236}">
                <a16:creationId xmlns:a16="http://schemas.microsoft.com/office/drawing/2014/main" id="{3D6A5B82-5982-432A-BE14-D8F06DEE9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748" y="838201"/>
            <a:ext cx="10147852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Три стороны описанного около окружности четырехугольника относятся (в последовательном порядке) как 1:2:3. Найдите большую сторону этого четырехугольника, если известно, что его периметр равен 24.</a:t>
            </a:r>
          </a:p>
        </p:txBody>
      </p:sp>
      <p:sp>
        <p:nvSpPr>
          <p:cNvPr id="514052" name="Text Box 4">
            <a:extLst>
              <a:ext uri="{FF2B5EF4-FFF2-40B4-BE49-F238E27FC236}">
                <a16:creationId xmlns:a16="http://schemas.microsoft.com/office/drawing/2014/main" id="{8FE15B28-EA69-4229-AE3D-09D199A1C5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6009" y="5642113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rgbClr val="FF3300"/>
                </a:solidFill>
              </a:rPr>
              <a:t>Ответ: </a:t>
            </a:r>
            <a:r>
              <a:rPr lang="ru-RU" altLang="ru-RU" sz="3200" dirty="0">
                <a:solidFill>
                  <a:schemeClr val="accent1"/>
                </a:solidFill>
              </a:rPr>
              <a:t>9. </a:t>
            </a:r>
          </a:p>
        </p:txBody>
      </p:sp>
      <p:pic>
        <p:nvPicPr>
          <p:cNvPr id="22533" name="Picture 6">
            <a:extLst>
              <a:ext uri="{FF2B5EF4-FFF2-40B4-BE49-F238E27FC236}">
                <a16:creationId xmlns:a16="http://schemas.microsoft.com/office/drawing/2014/main" id="{0E8A7094-2AE5-46D4-BE66-422CC2461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3581400"/>
            <a:ext cx="3859383" cy="255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05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073610-1A90-4151-AA17-2D1B6EDB8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992" y="156225"/>
            <a:ext cx="11864008" cy="1049235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параллелограммов это возможно только для ромба (квадрата ). </a:t>
            </a:r>
            <a:b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Центр вписанной окружности лежит на пересечении диагоналей.</a:t>
            </a:r>
            <a:br>
              <a:rPr lang="ru-RU" sz="2000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араллелограмм 2">
            <a:extLst>
              <a:ext uri="{FF2B5EF4-FFF2-40B4-BE49-F238E27FC236}">
                <a16:creationId xmlns:a16="http://schemas.microsoft.com/office/drawing/2014/main" id="{99C19071-8181-43C2-A7F6-B4141F1636E5}"/>
              </a:ext>
            </a:extLst>
          </p:cNvPr>
          <p:cNvSpPr/>
          <p:nvPr/>
        </p:nvSpPr>
        <p:spPr>
          <a:xfrm rot="18581144">
            <a:off x="887963" y="2589498"/>
            <a:ext cx="3406581" cy="2653832"/>
          </a:xfrm>
          <a:prstGeom prst="parallelogram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EC89A2D9-06B9-4C12-A6C1-A98F792C530B}"/>
              </a:ext>
            </a:extLst>
          </p:cNvPr>
          <p:cNvSpPr/>
          <p:nvPr/>
        </p:nvSpPr>
        <p:spPr>
          <a:xfrm>
            <a:off x="1278385" y="2539013"/>
            <a:ext cx="2610034" cy="266641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9E54B6-4B65-428F-BDF1-9BB4CF816F9E}"/>
              </a:ext>
            </a:extLst>
          </p:cNvPr>
          <p:cNvSpPr txBox="1"/>
          <p:nvPr/>
        </p:nvSpPr>
        <p:spPr>
          <a:xfrm>
            <a:off x="2471406" y="1355159"/>
            <a:ext cx="23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D5457B-D33B-43E3-A318-FEB841FE3965}"/>
              </a:ext>
            </a:extLst>
          </p:cNvPr>
          <p:cNvSpPr txBox="1"/>
          <p:nvPr/>
        </p:nvSpPr>
        <p:spPr>
          <a:xfrm>
            <a:off x="4267615" y="3758323"/>
            <a:ext cx="4793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50EA36-71D5-48EC-87FD-D1A1BF286B1F}"/>
              </a:ext>
            </a:extLst>
          </p:cNvPr>
          <p:cNvSpPr txBox="1"/>
          <p:nvPr/>
        </p:nvSpPr>
        <p:spPr>
          <a:xfrm>
            <a:off x="6509897" y="5240759"/>
            <a:ext cx="47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C2E665-0C1D-440F-A89E-3C58CDD02E00}"/>
              </a:ext>
            </a:extLst>
          </p:cNvPr>
          <p:cNvSpPr txBox="1"/>
          <p:nvPr/>
        </p:nvSpPr>
        <p:spPr>
          <a:xfrm>
            <a:off x="2339448" y="6074532"/>
            <a:ext cx="263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21378D8-0C84-4A54-BFFE-3B2A857F30B4}"/>
              </a:ext>
            </a:extLst>
          </p:cNvPr>
          <p:cNvSpPr/>
          <p:nvPr/>
        </p:nvSpPr>
        <p:spPr>
          <a:xfrm>
            <a:off x="6788727" y="2281382"/>
            <a:ext cx="3001818" cy="30018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965A2FBA-7C44-4E5C-90BD-ED49FBCF37C9}"/>
              </a:ext>
            </a:extLst>
          </p:cNvPr>
          <p:cNvSpPr/>
          <p:nvPr/>
        </p:nvSpPr>
        <p:spPr>
          <a:xfrm>
            <a:off x="6788728" y="2281382"/>
            <a:ext cx="3001818" cy="300181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D51296-F89E-427A-AE28-EE9E667ABE95}"/>
              </a:ext>
            </a:extLst>
          </p:cNvPr>
          <p:cNvSpPr txBox="1"/>
          <p:nvPr/>
        </p:nvSpPr>
        <p:spPr>
          <a:xfrm>
            <a:off x="683333" y="3910723"/>
            <a:ext cx="47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F3C8AF-E08D-4166-9BEC-FEB709260FDE}"/>
              </a:ext>
            </a:extLst>
          </p:cNvPr>
          <p:cNvSpPr txBox="1"/>
          <p:nvPr/>
        </p:nvSpPr>
        <p:spPr>
          <a:xfrm>
            <a:off x="6507307" y="1997086"/>
            <a:ext cx="23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41F87F-F70F-4490-A559-AF8A8CCAFB3B}"/>
              </a:ext>
            </a:extLst>
          </p:cNvPr>
          <p:cNvSpPr txBox="1"/>
          <p:nvPr/>
        </p:nvSpPr>
        <p:spPr>
          <a:xfrm>
            <a:off x="9790545" y="1997086"/>
            <a:ext cx="4793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5371D9-B89A-4F1E-B794-6B4BCF23C1E3}"/>
              </a:ext>
            </a:extLst>
          </p:cNvPr>
          <p:cNvSpPr txBox="1"/>
          <p:nvPr/>
        </p:nvSpPr>
        <p:spPr>
          <a:xfrm>
            <a:off x="9893897" y="5205430"/>
            <a:ext cx="263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EB029647-4153-4885-84D0-D849219F8F80}"/>
              </a:ext>
            </a:extLst>
          </p:cNvPr>
          <p:cNvCxnSpPr>
            <a:cxnSpLocks/>
            <a:endCxn id="5" idx="2"/>
          </p:cNvCxnSpPr>
          <p:nvPr/>
        </p:nvCxnSpPr>
        <p:spPr>
          <a:xfrm flipH="1" flipV="1">
            <a:off x="2591255" y="1755269"/>
            <a:ext cx="22636" cy="8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2C75B511-F00B-4A08-BE7C-5A0D2A10FE0C}"/>
              </a:ext>
            </a:extLst>
          </p:cNvPr>
          <p:cNvCxnSpPr>
            <a:cxnSpLocks/>
          </p:cNvCxnSpPr>
          <p:nvPr/>
        </p:nvCxnSpPr>
        <p:spPr>
          <a:xfrm flipH="1">
            <a:off x="2524718" y="1755269"/>
            <a:ext cx="151072" cy="42854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235C626A-49FF-400A-86C7-FED6E91219B2}"/>
              </a:ext>
            </a:extLst>
          </p:cNvPr>
          <p:cNvCxnSpPr>
            <a:endCxn id="6" idx="1"/>
          </p:cNvCxnSpPr>
          <p:nvPr/>
        </p:nvCxnSpPr>
        <p:spPr>
          <a:xfrm>
            <a:off x="920441" y="3872221"/>
            <a:ext cx="3347174" cy="86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3A2EF70-332F-4DCE-AF6F-184004DD0397}"/>
              </a:ext>
            </a:extLst>
          </p:cNvPr>
          <p:cNvSpPr txBox="1"/>
          <p:nvPr/>
        </p:nvSpPr>
        <p:spPr>
          <a:xfrm>
            <a:off x="2250183" y="3887610"/>
            <a:ext cx="409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</a:t>
            </a:r>
          </a:p>
        </p:txBody>
      </p: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BA824D80-9A41-4C44-AF36-541E7AD153D5}"/>
              </a:ext>
            </a:extLst>
          </p:cNvPr>
          <p:cNvCxnSpPr>
            <a:endCxn id="4" idx="7"/>
          </p:cNvCxnSpPr>
          <p:nvPr/>
        </p:nvCxnSpPr>
        <p:spPr>
          <a:xfrm flipV="1">
            <a:off x="2583402" y="2929501"/>
            <a:ext cx="922786" cy="978196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6439F0C-C349-49F9-8A9A-4EDA17151400}"/>
              </a:ext>
            </a:extLst>
          </p:cNvPr>
          <p:cNvSpPr txBox="1"/>
          <p:nvPr/>
        </p:nvSpPr>
        <p:spPr>
          <a:xfrm>
            <a:off x="3177309" y="3297382"/>
            <a:ext cx="29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ru-RU" dirty="0"/>
          </a:p>
        </p:txBody>
      </p: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EFC84B01-571C-465D-9D5A-7FA2E81DFDA4}"/>
              </a:ext>
            </a:extLst>
          </p:cNvPr>
          <p:cNvCxnSpPr>
            <a:cxnSpLocks/>
          </p:cNvCxnSpPr>
          <p:nvPr/>
        </p:nvCxnSpPr>
        <p:spPr>
          <a:xfrm>
            <a:off x="6788727" y="2281382"/>
            <a:ext cx="3001818" cy="3001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C58E9924-26D3-44B2-ADDD-A29A32B7FBFA}"/>
              </a:ext>
            </a:extLst>
          </p:cNvPr>
          <p:cNvCxnSpPr>
            <a:cxnSpLocks/>
          </p:cNvCxnSpPr>
          <p:nvPr/>
        </p:nvCxnSpPr>
        <p:spPr>
          <a:xfrm flipH="1">
            <a:off x="6788727" y="2281382"/>
            <a:ext cx="3001818" cy="3001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5FE1088-04E6-4BA2-BBDF-BDCF1F1FDF76}"/>
              </a:ext>
            </a:extLst>
          </p:cNvPr>
          <p:cNvSpPr txBox="1"/>
          <p:nvPr/>
        </p:nvSpPr>
        <p:spPr>
          <a:xfrm>
            <a:off x="8442037" y="3597625"/>
            <a:ext cx="258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endParaRPr lang="ru-RU" dirty="0"/>
          </a:p>
        </p:txBody>
      </p:sp>
      <p:cxnSp>
        <p:nvCxnSpPr>
          <p:cNvPr id="48" name="Прямая соединительная линия 47">
            <a:extLst>
              <a:ext uri="{FF2B5EF4-FFF2-40B4-BE49-F238E27FC236}">
                <a16:creationId xmlns:a16="http://schemas.microsoft.com/office/drawing/2014/main" id="{38946C5B-E9DA-4EC7-A818-80E8E930BC0D}"/>
              </a:ext>
            </a:extLst>
          </p:cNvPr>
          <p:cNvCxnSpPr>
            <a:endCxn id="10" idx="2"/>
          </p:cNvCxnSpPr>
          <p:nvPr/>
        </p:nvCxnSpPr>
        <p:spPr>
          <a:xfrm flipH="1">
            <a:off x="6788728" y="3782291"/>
            <a:ext cx="15009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4B30A84-A06C-4971-B11D-23A0B4A62C7F}"/>
              </a:ext>
            </a:extLst>
          </p:cNvPr>
          <p:cNvSpPr txBox="1"/>
          <p:nvPr/>
        </p:nvSpPr>
        <p:spPr>
          <a:xfrm>
            <a:off x="7050131" y="3818215"/>
            <a:ext cx="400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808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E5F43B-F2EC-4AF0-BFF9-0C5D6C614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Около четырёхугольника можно описать круг, если сумма его противоположных углов равна 180º.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4451C6CA-769D-4ECA-99E4-C2FD2130A58E}"/>
              </a:ext>
            </a:extLst>
          </p:cNvPr>
          <p:cNvSpPr/>
          <p:nvPr/>
        </p:nvSpPr>
        <p:spPr>
          <a:xfrm>
            <a:off x="1228435" y="2050473"/>
            <a:ext cx="3583709" cy="369454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3798C4B-9F16-40BD-BEA0-20AF1DE6CCE4}"/>
              </a:ext>
            </a:extLst>
          </p:cNvPr>
          <p:cNvCxnSpPr>
            <a:cxnSpLocks/>
          </p:cNvCxnSpPr>
          <p:nvPr/>
        </p:nvCxnSpPr>
        <p:spPr>
          <a:xfrm flipH="1">
            <a:off x="1228436" y="2078182"/>
            <a:ext cx="1468582" cy="2068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5ABF4DB8-A524-457B-B697-90140AC7952D}"/>
              </a:ext>
            </a:extLst>
          </p:cNvPr>
          <p:cNvCxnSpPr/>
          <p:nvPr/>
        </p:nvCxnSpPr>
        <p:spPr>
          <a:xfrm>
            <a:off x="1228436" y="4165600"/>
            <a:ext cx="877455" cy="1330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1058F4A9-9B17-464C-A65D-9B4705AA41DF}"/>
              </a:ext>
            </a:extLst>
          </p:cNvPr>
          <p:cNvCxnSpPr>
            <a:cxnSpLocks/>
          </p:cNvCxnSpPr>
          <p:nvPr/>
        </p:nvCxnSpPr>
        <p:spPr>
          <a:xfrm flipV="1">
            <a:off x="2105891" y="3362037"/>
            <a:ext cx="2623127" cy="21335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5313D0AB-4F1F-4748-B1A2-1C14EBBA8284}"/>
              </a:ext>
            </a:extLst>
          </p:cNvPr>
          <p:cNvCxnSpPr/>
          <p:nvPr/>
        </p:nvCxnSpPr>
        <p:spPr>
          <a:xfrm>
            <a:off x="2697018" y="2059709"/>
            <a:ext cx="2032000" cy="1293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F7EE4E8-7313-49A6-9143-ACA0BFC51259}"/>
              </a:ext>
            </a:extLst>
          </p:cNvPr>
          <p:cNvSpPr txBox="1"/>
          <p:nvPr/>
        </p:nvSpPr>
        <p:spPr>
          <a:xfrm>
            <a:off x="1667163" y="5745018"/>
            <a:ext cx="438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63E44D-EECB-4A8A-B768-8BE3E14979D2}"/>
              </a:ext>
            </a:extLst>
          </p:cNvPr>
          <p:cNvSpPr txBox="1"/>
          <p:nvPr/>
        </p:nvSpPr>
        <p:spPr>
          <a:xfrm>
            <a:off x="838199" y="4147127"/>
            <a:ext cx="307109" cy="36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859F96-2A4F-47E4-8099-AD5C010F267A}"/>
              </a:ext>
            </a:extLst>
          </p:cNvPr>
          <p:cNvSpPr txBox="1"/>
          <p:nvPr/>
        </p:nvSpPr>
        <p:spPr>
          <a:xfrm>
            <a:off x="2613891" y="1690688"/>
            <a:ext cx="26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7B4656-940B-4C06-A4ED-48CAB51F300F}"/>
              </a:ext>
            </a:extLst>
          </p:cNvPr>
          <p:cNvSpPr txBox="1"/>
          <p:nvPr/>
        </p:nvSpPr>
        <p:spPr>
          <a:xfrm>
            <a:off x="4812145" y="3278909"/>
            <a:ext cx="360219" cy="37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2BE1C8-A345-44BE-B816-CAEF1F8E8463}"/>
              </a:ext>
            </a:extLst>
          </p:cNvPr>
          <p:cNvSpPr txBox="1"/>
          <p:nvPr/>
        </p:nvSpPr>
        <p:spPr>
          <a:xfrm>
            <a:off x="6502400" y="2300132"/>
            <a:ext cx="4230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 А + 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 = 180 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1B23D0-A8B5-4933-A9EA-21A69CF25EF1}"/>
              </a:ext>
            </a:extLst>
          </p:cNvPr>
          <p:cNvSpPr txBox="1"/>
          <p:nvPr/>
        </p:nvSpPr>
        <p:spPr>
          <a:xfrm>
            <a:off x="6419273" y="3796145"/>
            <a:ext cx="5273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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+ 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D = 180 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D29D68B2-91E5-4380-840D-76E441176108}"/>
              </a:ext>
            </a:extLst>
          </p:cNvPr>
          <p:cNvCxnSpPr>
            <a:cxnSpLocks/>
          </p:cNvCxnSpPr>
          <p:nvPr/>
        </p:nvCxnSpPr>
        <p:spPr>
          <a:xfrm flipV="1">
            <a:off x="1228436" y="3796145"/>
            <a:ext cx="1754909" cy="350982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BAF00AB-1C40-41D7-9D10-C4BEA1A5DCBD}"/>
              </a:ext>
            </a:extLst>
          </p:cNvPr>
          <p:cNvSpPr txBox="1"/>
          <p:nvPr/>
        </p:nvSpPr>
        <p:spPr>
          <a:xfrm>
            <a:off x="2904836" y="3648577"/>
            <a:ext cx="360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endParaRPr lang="ru-RU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0C6D50-B8A1-479D-B4F9-563082DBAEBE}"/>
              </a:ext>
            </a:extLst>
          </p:cNvPr>
          <p:cNvSpPr txBox="1"/>
          <p:nvPr/>
        </p:nvSpPr>
        <p:spPr>
          <a:xfrm>
            <a:off x="2004290" y="3990293"/>
            <a:ext cx="360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65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>
            <a:extLst>
              <a:ext uri="{FF2B5EF4-FFF2-40B4-BE49-F238E27FC236}">
                <a16:creationId xmlns:a16="http://schemas.microsoft.com/office/drawing/2014/main" id="{B2B29450-AB6A-48A8-AE64-FEB30E999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104" y="838200"/>
            <a:ext cx="841844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В четырехугольнике </a:t>
            </a:r>
            <a:r>
              <a:rPr lang="en-US" altLang="ru-RU" sz="3200" i="1" dirty="0">
                <a:solidFill>
                  <a:schemeClr val="accent1"/>
                </a:solidFill>
                <a:cs typeface="Times New Roman" panose="02020603050405020304" pitchFamily="18" charset="0"/>
              </a:rPr>
              <a:t>ABCD</a:t>
            </a: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, вписанном в окружность, угол </a:t>
            </a:r>
            <a:r>
              <a:rPr lang="en-US" altLang="ru-RU" sz="3200" i="1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равен 75</a:t>
            </a:r>
            <a:r>
              <a:rPr lang="ru-RU" altLang="ru-RU" sz="3200" baseline="30000" dirty="0">
                <a:solidFill>
                  <a:schemeClr val="accent1"/>
                </a:solidFill>
                <a:cs typeface="Times New Roman" panose="02020603050405020304" pitchFamily="18" charset="0"/>
              </a:rPr>
              <a:t>о</a:t>
            </a: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, угол </a:t>
            </a:r>
            <a:r>
              <a:rPr lang="en-US" altLang="ru-RU" sz="3200" i="1" dirty="0">
                <a:solidFill>
                  <a:schemeClr val="accent1"/>
                </a:solidFill>
                <a:cs typeface="Times New Roman" panose="02020603050405020304" pitchFamily="18" charset="0"/>
              </a:rPr>
              <a:t>B</a:t>
            </a: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 равен 90</a:t>
            </a:r>
            <a:r>
              <a:rPr lang="ru-RU" altLang="ru-RU" sz="3200" baseline="30000" dirty="0">
                <a:solidFill>
                  <a:schemeClr val="accent1"/>
                </a:solidFill>
                <a:cs typeface="Times New Roman" panose="02020603050405020304" pitchFamily="18" charset="0"/>
              </a:rPr>
              <a:t>о</a:t>
            </a:r>
            <a:r>
              <a:rPr lang="ru-RU" altLang="ru-RU" sz="3200" dirty="0">
                <a:solidFill>
                  <a:schemeClr val="accent1"/>
                </a:solidFill>
                <a:cs typeface="Times New Roman" panose="02020603050405020304" pitchFamily="18" charset="0"/>
              </a:rPr>
              <a:t>. Найдите разность двух других углов.</a:t>
            </a:r>
            <a:r>
              <a:rPr lang="ru-RU" altLang="ru-RU" sz="3200" dirty="0">
                <a:solidFill>
                  <a:schemeClr val="accent1"/>
                </a:solidFill>
                <a:ea typeface="Arial Unicode MS" pitchFamily="34" charset="-128"/>
              </a:rPr>
              <a:t> </a:t>
            </a:r>
          </a:p>
        </p:txBody>
      </p:sp>
      <p:sp>
        <p:nvSpPr>
          <p:cNvPr id="503812" name="Text Box 4">
            <a:extLst>
              <a:ext uri="{FF2B5EF4-FFF2-40B4-BE49-F238E27FC236}">
                <a16:creationId xmlns:a16="http://schemas.microsoft.com/office/drawing/2014/main" id="{67784CC2-B177-4EB6-8C36-E843B0775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1870" y="5440362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FF3300"/>
                </a:solidFill>
              </a:rPr>
              <a:t>Ответ: </a:t>
            </a:r>
            <a:r>
              <a:rPr lang="ru-RU" altLang="ru-RU" sz="3200">
                <a:solidFill>
                  <a:schemeClr val="accent1"/>
                </a:solidFill>
              </a:rPr>
              <a:t>15</a:t>
            </a:r>
            <a:r>
              <a:rPr lang="ru-RU" altLang="ru-RU" sz="3200" baseline="30000">
                <a:solidFill>
                  <a:schemeClr val="accent1"/>
                </a:solidFill>
              </a:rPr>
              <a:t>о</a:t>
            </a:r>
            <a:r>
              <a:rPr lang="ru-RU" altLang="ru-RU" sz="3200">
                <a:solidFill>
                  <a:schemeClr val="accent1"/>
                </a:solidFill>
              </a:rPr>
              <a:t>. </a:t>
            </a:r>
          </a:p>
        </p:txBody>
      </p:sp>
      <p:pic>
        <p:nvPicPr>
          <p:cNvPr id="18437" name="Picture 6">
            <a:extLst>
              <a:ext uri="{FF2B5EF4-FFF2-40B4-BE49-F238E27FC236}">
                <a16:creationId xmlns:a16="http://schemas.microsoft.com/office/drawing/2014/main" id="{0C9B4E98-35BC-48C6-A526-563A2E9AE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96" y="2743199"/>
            <a:ext cx="2693504" cy="283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81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C9E6183-8B2A-44B2-9B22-CD80A3DF3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Центр описанного круга лежит в точке пересечения диагоналей. </a:t>
            </a:r>
            <a:br>
              <a:rPr lang="en-US" sz="2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параллелограммов это возможно только для прямоугольника ( квадрата). </a:t>
            </a:r>
            <a:br>
              <a:rPr lang="ru-RU" sz="2800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F25907F6-D5AB-495E-8B29-0D10789E1349}"/>
              </a:ext>
            </a:extLst>
          </p:cNvPr>
          <p:cNvSpPr/>
          <p:nvPr/>
        </p:nvSpPr>
        <p:spPr>
          <a:xfrm>
            <a:off x="2107095" y="2514599"/>
            <a:ext cx="3120685" cy="317058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29E25A4-A5FC-483E-94EF-745C6DC4FB83}"/>
              </a:ext>
            </a:extLst>
          </p:cNvPr>
          <p:cNvSpPr/>
          <p:nvPr/>
        </p:nvSpPr>
        <p:spPr>
          <a:xfrm>
            <a:off x="2385289" y="3190461"/>
            <a:ext cx="2564296" cy="180892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97E5DD38-0D2F-44EB-A68B-B102E5C0571B}"/>
              </a:ext>
            </a:extLst>
          </p:cNvPr>
          <p:cNvCxnSpPr/>
          <p:nvPr/>
        </p:nvCxnSpPr>
        <p:spPr>
          <a:xfrm>
            <a:off x="2375452" y="3190461"/>
            <a:ext cx="2564296" cy="180892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0D167CB5-8072-4563-8DD5-98657F937FEF}"/>
              </a:ext>
            </a:extLst>
          </p:cNvPr>
          <p:cNvCxnSpPr/>
          <p:nvPr/>
        </p:nvCxnSpPr>
        <p:spPr>
          <a:xfrm flipH="1">
            <a:off x="2375452" y="3190461"/>
            <a:ext cx="2564296" cy="180892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140959D-B9DF-4260-AEAA-55CA7060C704}"/>
              </a:ext>
            </a:extLst>
          </p:cNvPr>
          <p:cNvSpPr txBox="1"/>
          <p:nvPr/>
        </p:nvSpPr>
        <p:spPr>
          <a:xfrm>
            <a:off x="2107095" y="4972950"/>
            <a:ext cx="379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5842D1-3534-41DA-8647-67F8D78B7797}"/>
              </a:ext>
            </a:extLst>
          </p:cNvPr>
          <p:cNvSpPr txBox="1"/>
          <p:nvPr/>
        </p:nvSpPr>
        <p:spPr>
          <a:xfrm>
            <a:off x="1962775" y="2971800"/>
            <a:ext cx="333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9AD69B-E8D0-4444-8957-27F0BC80238F}"/>
              </a:ext>
            </a:extLst>
          </p:cNvPr>
          <p:cNvSpPr txBox="1"/>
          <p:nvPr/>
        </p:nvSpPr>
        <p:spPr>
          <a:xfrm>
            <a:off x="5114308" y="2971800"/>
            <a:ext cx="379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C6D548-8B34-4DDD-A7CF-B8BAF75493BF}"/>
              </a:ext>
            </a:extLst>
          </p:cNvPr>
          <p:cNvSpPr txBox="1"/>
          <p:nvPr/>
        </p:nvSpPr>
        <p:spPr>
          <a:xfrm>
            <a:off x="10083409" y="5151783"/>
            <a:ext cx="44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2AC127-DA31-42F5-858C-B8D3F3603B49}"/>
              </a:ext>
            </a:extLst>
          </p:cNvPr>
          <p:cNvSpPr txBox="1"/>
          <p:nvPr/>
        </p:nvSpPr>
        <p:spPr>
          <a:xfrm>
            <a:off x="3468397" y="4094922"/>
            <a:ext cx="398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004834-A610-4686-B83E-3BBE1E92B4DB}"/>
              </a:ext>
            </a:extLst>
          </p:cNvPr>
          <p:cNvSpPr txBox="1"/>
          <p:nvPr/>
        </p:nvSpPr>
        <p:spPr>
          <a:xfrm>
            <a:off x="4098878" y="3332201"/>
            <a:ext cx="312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ru-RU" dirty="0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236B79E0-3EB5-4266-A2A1-0D4984F548EB}"/>
              </a:ext>
            </a:extLst>
          </p:cNvPr>
          <p:cNvSpPr/>
          <p:nvPr/>
        </p:nvSpPr>
        <p:spPr>
          <a:xfrm>
            <a:off x="7333221" y="2509630"/>
            <a:ext cx="3102866" cy="317058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13B98665-CF40-4E60-A8DC-5A8BC5CFEE5C}"/>
              </a:ext>
            </a:extLst>
          </p:cNvPr>
          <p:cNvSpPr/>
          <p:nvPr/>
        </p:nvSpPr>
        <p:spPr>
          <a:xfrm>
            <a:off x="7807276" y="2947743"/>
            <a:ext cx="2150238" cy="2256119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EEF001DA-C3F2-4616-874F-0BAE19373356}"/>
              </a:ext>
            </a:extLst>
          </p:cNvPr>
          <p:cNvCxnSpPr>
            <a:cxnSpLocks/>
          </p:cNvCxnSpPr>
          <p:nvPr/>
        </p:nvCxnSpPr>
        <p:spPr>
          <a:xfrm>
            <a:off x="7805820" y="2947743"/>
            <a:ext cx="2157667" cy="224409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F28AD009-BA99-4073-9D8F-B2335057FD44}"/>
              </a:ext>
            </a:extLst>
          </p:cNvPr>
          <p:cNvCxnSpPr>
            <a:cxnSpLocks/>
            <a:endCxn id="25" idx="3"/>
          </p:cNvCxnSpPr>
          <p:nvPr/>
        </p:nvCxnSpPr>
        <p:spPr>
          <a:xfrm flipH="1">
            <a:off x="7787625" y="2971800"/>
            <a:ext cx="2157667" cy="224409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B6D4EAE-58A5-4B9D-9286-E2788371AAC5}"/>
              </a:ext>
            </a:extLst>
          </p:cNvPr>
          <p:cNvSpPr txBox="1"/>
          <p:nvPr/>
        </p:nvSpPr>
        <p:spPr>
          <a:xfrm>
            <a:off x="8742219" y="4166080"/>
            <a:ext cx="248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endParaRPr lang="ru-RU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7084AD2-53D7-4DA2-809D-F6C89F5B918F}"/>
              </a:ext>
            </a:extLst>
          </p:cNvPr>
          <p:cNvSpPr txBox="1"/>
          <p:nvPr/>
        </p:nvSpPr>
        <p:spPr>
          <a:xfrm>
            <a:off x="9123192" y="3244334"/>
            <a:ext cx="368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ru-RU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0C371C7-0E54-4397-9D2D-DD62CA252A61}"/>
              </a:ext>
            </a:extLst>
          </p:cNvPr>
          <p:cNvSpPr txBox="1"/>
          <p:nvPr/>
        </p:nvSpPr>
        <p:spPr>
          <a:xfrm>
            <a:off x="7425749" y="5191835"/>
            <a:ext cx="379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D3D77B-958A-4E9F-923D-FE0AC75ED138}"/>
              </a:ext>
            </a:extLst>
          </p:cNvPr>
          <p:cNvSpPr txBox="1"/>
          <p:nvPr/>
        </p:nvSpPr>
        <p:spPr>
          <a:xfrm>
            <a:off x="7473185" y="2644031"/>
            <a:ext cx="333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B44995B-64EA-41B8-9D02-B0D902DFCB85}"/>
              </a:ext>
            </a:extLst>
          </p:cNvPr>
          <p:cNvSpPr txBox="1"/>
          <p:nvPr/>
        </p:nvSpPr>
        <p:spPr>
          <a:xfrm>
            <a:off x="9975708" y="2648208"/>
            <a:ext cx="379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D89843B-FAD2-4DD3-88F8-07D51BFD8986}"/>
              </a:ext>
            </a:extLst>
          </p:cNvPr>
          <p:cNvSpPr txBox="1"/>
          <p:nvPr/>
        </p:nvSpPr>
        <p:spPr>
          <a:xfrm>
            <a:off x="4956008" y="4967117"/>
            <a:ext cx="44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69731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12758</TotalTime>
  <Words>479</Words>
  <Application>Microsoft Office PowerPoint</Application>
  <PresentationFormat>Широкоэкранный</PresentationFormat>
  <Paragraphs>89</Paragraphs>
  <Slides>15</Slides>
  <Notes>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 Unicode MS</vt:lpstr>
      <vt:lpstr>Arial</vt:lpstr>
      <vt:lpstr>Calibri</vt:lpstr>
      <vt:lpstr>Symbol</vt:lpstr>
      <vt:lpstr>Times New Roman</vt:lpstr>
      <vt:lpstr>Trebuchet MS</vt:lpstr>
      <vt:lpstr>Wingdings 3</vt:lpstr>
      <vt:lpstr>Аспект</vt:lpstr>
      <vt:lpstr>Equation</vt:lpstr>
      <vt:lpstr>ВПИСАННЫЕ И ОПИСАННЫЕ   ЧЕТЫРЕХУГОЛЬНИКИ</vt:lpstr>
      <vt:lpstr>В четырёхугольник можно вписать окружность,  если суммы его противоположных сторон равны:   - произвольный четырехугольник</vt:lpstr>
      <vt:lpstr>Презентация PowerPoint</vt:lpstr>
      <vt:lpstr>Презентация PowerPoint</vt:lpstr>
      <vt:lpstr>Презентация PowerPoint</vt:lpstr>
      <vt:lpstr>Для параллелограммов это возможно только для ромба (квадрата ).  Центр вписанной окружности лежит на пересечении диагоналей. </vt:lpstr>
      <vt:lpstr> Около четырёхугольника можно описать круг, если сумма его противоположных углов равна 180º.</vt:lpstr>
      <vt:lpstr>Презентация PowerPoint</vt:lpstr>
      <vt:lpstr>Центр описанного круга лежит в точке пересечения диагоналей.   Для параллелограммов это возможно только для прямоугольника ( квадрата).  </vt:lpstr>
      <vt:lpstr>Презентация PowerPoint</vt:lpstr>
      <vt:lpstr>Презентация PowerPoint</vt:lpstr>
      <vt:lpstr>Презентация PowerPoint</vt:lpstr>
      <vt:lpstr> Вокруг трапеции можно описать окружность, если только она равнобокая.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marina</cp:lastModifiedBy>
  <cp:revision>17</cp:revision>
  <dcterms:created xsi:type="dcterms:W3CDTF">2023-04-18T14:48:33Z</dcterms:created>
  <dcterms:modified xsi:type="dcterms:W3CDTF">2023-04-27T13:43:41Z</dcterms:modified>
</cp:coreProperties>
</file>