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217FE-ACB1-4EA0-849B-1838AA21B7B1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8C312-FDEE-466B-802E-6958B4CA03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C312-FDEE-466B-802E-6958B4CA033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83A25F-FDA5-46B4-BEDF-190A0CD5A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A1DC9-4CAB-4057-89C4-F5833F065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4927D-BC43-46A1-A698-F5055451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F97927-CB55-4139-84FB-C3505C3984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976F83-0035-43C1-B901-BED4F7049D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5E5E1-1EB6-46D2-AA6F-2FD6248A4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5A3B8D9-CB50-4938-8C8E-D38A8237E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714E546-97EB-4CFB-8300-B33A47D11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EA9C984-2EB7-41E5-89F7-80B3AA068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ACDF76-86CA-41F4-9524-B2A394852F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702A0-077B-4522-916A-5729FFC97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B496EF-FCF0-4A4F-9C9F-7287B9473E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3842FB-6E41-49FD-9E8E-6E5C5CCF8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08A042D-FB1D-4A96-9252-2A077CF0E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700213"/>
            <a:ext cx="8229600" cy="1139825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chemeClr val="tx1"/>
                </a:solidFill>
              </a:rPr>
              <a:t>ЦИЛИНДР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7. Площадь полной поверхности цилиндра.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2000240"/>
            <a:ext cx="8507412" cy="17573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sz="2000" dirty="0"/>
              <a:t>Площадью полной поверхности цилиндра называется сумма площади боковой поверхности и двух площадей основания.</a:t>
            </a:r>
          </a:p>
        </p:txBody>
      </p:sp>
      <p:pic>
        <p:nvPicPr>
          <p:cNvPr id="2765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142976" y="3071810"/>
            <a:ext cx="6215106" cy="3058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tx1"/>
                </a:solidFill>
              </a:rPr>
              <a:t>1.Цилиндрическая поверхность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Через каждую точку окружности </a:t>
            </a:r>
            <a:r>
              <a:rPr lang="en-US" sz="2800"/>
              <a:t>L</a:t>
            </a:r>
            <a:r>
              <a:rPr lang="ru-RU" sz="2800"/>
              <a:t> проведем прямую, перпендикулярную к плоскости      .</a:t>
            </a:r>
          </a:p>
        </p:txBody>
      </p:sp>
      <p:pic>
        <p:nvPicPr>
          <p:cNvPr id="7179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2061167"/>
            <a:ext cx="4038600" cy="3604029"/>
          </a:xfrm>
        </p:spPr>
      </p:pic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2627313" y="3429000"/>
          <a:ext cx="457200" cy="381000"/>
        </p:xfrm>
        <a:graphic>
          <a:graphicData uri="http://schemas.openxmlformats.org/presentationml/2006/ole">
            <p:oleObj spid="_x0000_s7181" name="Формула" r:id="rId5" imgW="152334" imgH="13963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Цилиндрическая поверхность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Отрезки прямых, заключенных между плоскостями       и       , образуют </a:t>
            </a:r>
            <a:r>
              <a:rPr lang="ru-RU" sz="2800" b="1" i="1" u="sng"/>
              <a:t>цилиндрическую поверхность.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/>
              <a:t>Сами отрезки называются </a:t>
            </a:r>
            <a:r>
              <a:rPr lang="ru-RU" sz="2800" b="1" i="1" u="sng"/>
              <a:t>образующими цилиндрической поверхности.</a:t>
            </a:r>
          </a:p>
        </p:txBody>
      </p:sp>
      <p:pic>
        <p:nvPicPr>
          <p:cNvPr id="9224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1817370"/>
            <a:ext cx="4038600" cy="4091623"/>
          </a:xfrm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2771775" y="2565400"/>
            <a:ext cx="138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1"/>
              <a:t>    </a:t>
            </a:r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2771775" y="2420938"/>
          <a:ext cx="457200" cy="381000"/>
        </p:xfrm>
        <a:graphic>
          <a:graphicData uri="http://schemas.openxmlformats.org/presentationml/2006/ole">
            <p:oleObj spid="_x0000_s9227" name="Формула" r:id="rId5" imgW="152334" imgH="139639" progId="Equation.3">
              <p:embed/>
            </p:oleObj>
          </a:graphicData>
        </a:graphic>
      </p:graphicFrame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3779838" y="2420938"/>
          <a:ext cx="333375" cy="438150"/>
        </p:xfrm>
        <a:graphic>
          <a:graphicData uri="http://schemas.openxmlformats.org/presentationml/2006/ole">
            <p:oleObj spid="_x0000_s9229" name="Формула" r:id="rId6" imgW="1522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2.Определение цилиндра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Тело, ограниченное цилиндрической поверхностью и двумя кругами с границами </a:t>
            </a:r>
            <a:r>
              <a:rPr lang="en-US" sz="2800" dirty="0"/>
              <a:t>L</a:t>
            </a:r>
            <a:r>
              <a:rPr lang="ru-RU" sz="2800" dirty="0"/>
              <a:t> и </a:t>
            </a:r>
            <a:r>
              <a:rPr lang="en-US" sz="2800" dirty="0"/>
              <a:t>L1</a:t>
            </a:r>
            <a:r>
              <a:rPr lang="ru-RU" sz="2800" dirty="0"/>
              <a:t>, называется </a:t>
            </a:r>
            <a:r>
              <a:rPr lang="ru-RU" sz="2800" b="1" i="1" dirty="0"/>
              <a:t>ЦИЛИНДРОМ.</a:t>
            </a:r>
            <a:endParaRPr lang="ru-RU" sz="2800" dirty="0"/>
          </a:p>
        </p:txBody>
      </p:sp>
      <p:pic>
        <p:nvPicPr>
          <p:cNvPr id="1127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817370"/>
            <a:ext cx="4038600" cy="409162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3. Элементы цилиндра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537075" cy="4525963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endParaRPr lang="ru-RU" sz="2800" dirty="0" smtClean="0"/>
          </a:p>
          <a:p>
            <a:pPr marL="533400" indent="-533400">
              <a:buFont typeface="Wingdings" pitchFamily="2" charset="2"/>
              <a:buNone/>
            </a:pPr>
            <a:endParaRPr lang="ru-RU" sz="2800" dirty="0" smtClean="0"/>
          </a:p>
          <a:p>
            <a:pPr marL="533400" indent="-533400">
              <a:buFont typeface="Wingdings" pitchFamily="2" charset="2"/>
              <a:buNone/>
            </a:pPr>
            <a:r>
              <a:rPr lang="ru-RU" sz="2800" dirty="0" smtClean="0"/>
              <a:t>1</a:t>
            </a:r>
            <a:r>
              <a:rPr lang="ru-RU" sz="2800" dirty="0"/>
              <a:t>. Боковая поверхность.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800" dirty="0"/>
              <a:t>2. Основания (2).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800" dirty="0"/>
              <a:t>3. Образующие.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800" dirty="0"/>
              <a:t>4. Ось.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800" dirty="0"/>
              <a:t>5. Высота.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800" dirty="0"/>
              <a:t>6. Радиус.</a:t>
            </a:r>
          </a:p>
        </p:txBody>
      </p:sp>
      <p:pic>
        <p:nvPicPr>
          <p:cNvPr id="13321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08748"/>
            <a:ext cx="4038600" cy="33088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tx1"/>
                </a:solidFill>
              </a:rPr>
              <a:t>4. Как можно получить цилиндр?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67995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Цилиндр </a:t>
            </a:r>
            <a:r>
              <a:rPr lang="ru-RU" sz="2800" dirty="0"/>
              <a:t>может быть получен вращением прямоугольника вокруг одной их его сторон.</a:t>
            </a:r>
          </a:p>
        </p:txBody>
      </p:sp>
      <p:pic>
        <p:nvPicPr>
          <p:cNvPr id="1536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91309" y="2015073"/>
            <a:ext cx="2952381" cy="3696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5. Сечения цилиндра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28775"/>
            <a:ext cx="4859337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 1). </a:t>
            </a:r>
            <a:r>
              <a:rPr lang="ru-RU" sz="3600" b="1" i="1"/>
              <a:t>Осевое сечение.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>   Если секущая плоскость проходит через ось цилиндра, то сечение – </a:t>
            </a:r>
            <a:r>
              <a:rPr lang="ru-RU" sz="3600" b="1" i="1"/>
              <a:t>прямоугольник</a:t>
            </a:r>
            <a:r>
              <a:rPr lang="ru-RU" sz="3600"/>
              <a:t>.</a:t>
            </a:r>
          </a:p>
        </p:txBody>
      </p:sp>
      <p:pic>
        <p:nvPicPr>
          <p:cNvPr id="1946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28971" y="1767389"/>
            <a:ext cx="3277058" cy="41915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5.Сечения цилиндра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752975" cy="4525963"/>
          </a:xfrm>
        </p:spPr>
        <p:txBody>
          <a:bodyPr>
            <a:normAutofit/>
          </a:bodyPr>
          <a:lstStyle/>
          <a:p>
            <a:r>
              <a:rPr lang="ru-RU" dirty="0"/>
              <a:t>2) </a:t>
            </a:r>
            <a:r>
              <a:rPr lang="ru-RU" b="1" i="1" dirty="0"/>
              <a:t>Круговое сечение. </a:t>
            </a:r>
            <a:endParaRPr lang="ru-RU" b="1" i="1" dirty="0" smtClean="0"/>
          </a:p>
          <a:p>
            <a:endParaRPr lang="ru-RU" b="1" i="1" dirty="0" smtClean="0"/>
          </a:p>
          <a:p>
            <a:pPr>
              <a:lnSpc>
                <a:spcPct val="150000"/>
              </a:lnSpc>
              <a:buNone/>
            </a:pPr>
            <a:r>
              <a:rPr lang="ru-RU" sz="2000" dirty="0" smtClean="0"/>
              <a:t>                Если </a:t>
            </a:r>
            <a:r>
              <a:rPr lang="ru-RU" sz="2000" dirty="0"/>
              <a:t>секущая плоскость перпендикулярна к оси цилиндра, то сечением является </a:t>
            </a:r>
            <a:r>
              <a:rPr lang="ru-RU" sz="2000" b="1" i="1" dirty="0"/>
              <a:t>круг</a:t>
            </a:r>
            <a:r>
              <a:rPr lang="ru-RU" sz="2000" dirty="0"/>
              <a:t>. </a:t>
            </a:r>
          </a:p>
        </p:txBody>
      </p:sp>
      <p:pic>
        <p:nvPicPr>
          <p:cNvPr id="1741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43208" y="1610204"/>
            <a:ext cx="3648584" cy="4505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6. Площадь боковой поверхности цилиндра.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/>
              <a:t>За площадь боковой поверхности цилиндра принимают площадь ее развертки</a:t>
            </a:r>
            <a:r>
              <a:rPr lang="ru-RU" sz="2000" dirty="0" smtClean="0"/>
              <a:t>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dirty="0"/>
              <a:t>Площадь боковой поверхности цилиндра равна произведению длины окружности основания на высоту цилиндра.</a:t>
            </a:r>
          </a:p>
        </p:txBody>
      </p:sp>
      <p:pic>
        <p:nvPicPr>
          <p:cNvPr id="2560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357290" y="3714752"/>
            <a:ext cx="6553200" cy="266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982</TotalTime>
  <Words>213</Words>
  <Application>Microsoft Office PowerPoint</Application>
  <PresentationFormat>Экран (4:3)</PresentationFormat>
  <Paragraphs>45</Paragraphs>
  <Slides>10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Wingdings</vt:lpstr>
      <vt:lpstr>Литейная</vt:lpstr>
      <vt:lpstr>Microsoft Equation 3.0</vt:lpstr>
      <vt:lpstr>ЦИЛИНДР</vt:lpstr>
      <vt:lpstr>1.Цилиндрическая поверхность</vt:lpstr>
      <vt:lpstr>Цилиндрическая поверхность</vt:lpstr>
      <vt:lpstr>2.Определение цилиндра</vt:lpstr>
      <vt:lpstr>3. Элементы цилиндра</vt:lpstr>
      <vt:lpstr>4. Как можно получить цилиндр?</vt:lpstr>
      <vt:lpstr>5. Сечения цилиндра</vt:lpstr>
      <vt:lpstr>5.Сечения цилиндра</vt:lpstr>
      <vt:lpstr>6. Площадь боковой поверхности цилиндра.</vt:lpstr>
      <vt:lpstr>7. Площадь полной поверхности цилиндра.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Наташа</dc:creator>
  <cp:lastModifiedBy>1</cp:lastModifiedBy>
  <cp:revision>89</cp:revision>
  <dcterms:created xsi:type="dcterms:W3CDTF">2010-11-21T16:04:57Z</dcterms:created>
  <dcterms:modified xsi:type="dcterms:W3CDTF">2018-06-06T06:23:00Z</dcterms:modified>
</cp:coreProperties>
</file>