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31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6" r:id="rId9"/>
    <p:sldId id="263" r:id="rId10"/>
    <p:sldId id="264" r:id="rId11"/>
    <p:sldId id="262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84" r:id="rId21"/>
    <p:sldId id="275" r:id="rId22"/>
    <p:sldId id="283" r:id="rId23"/>
    <p:sldId id="276" r:id="rId24"/>
    <p:sldId id="285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5334F-9F3A-44A5-ADE9-D7ACCDB34AAD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EEBE5-E8D2-429B-804E-1348B4ADD4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EEBE5-E8D2-429B-804E-1348B4ADD48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D3B574-B765-4A2A-AF71-1C8FDF1243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1046A9-5DE6-4D79-AAAA-82A5C45133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731BFB-9EF2-4095-8B46-57716C154B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A0803-5F16-49A7-9CF4-9B9863D96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DC1FE-1EE7-4772-9F6E-8E0075483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A1804-776D-489C-9A8C-BC349B1CE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ADE207-7AC0-43C6-9938-9CD9483CCD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16B5C5-98DA-4EAD-A469-56F40E3B8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FEDFAC-6DA9-4541-97A5-AB9CD355A6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784966-D4D3-447A-B907-58C8995702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CC62B4-5593-4D40-A04B-82E5D9F394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F45B14-7DBA-4C36-9ED9-E066D61088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DA7FA7-4A12-4643-BB4D-DCF235CFC4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918B8A-178D-4E94-B9A9-996B84D626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A8E1E34-78E5-4977-BEFD-1A1A5E1844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28596" y="1600200"/>
            <a:ext cx="8358246" cy="21891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5100" dirty="0" smtClean="0">
                <a:solidFill>
                  <a:schemeClr val="tx1"/>
                </a:solidFill>
              </a:rPr>
              <a:t>ТРИГОНОМЕТРИЧЕСКИЕ</a:t>
            </a:r>
            <a:br>
              <a:rPr lang="ru-RU" sz="5100" dirty="0" smtClean="0">
                <a:solidFill>
                  <a:schemeClr val="tx1"/>
                </a:solidFill>
              </a:rPr>
            </a:br>
            <a:r>
              <a:rPr lang="ru-RU" sz="5100" dirty="0" smtClean="0">
                <a:solidFill>
                  <a:schemeClr val="tx1"/>
                </a:solidFill>
              </a:rPr>
              <a:t>ФУНКЦИИ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34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1298218"/>
            <a:ext cx="8229600" cy="381230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32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444128" y="1142984"/>
            <a:ext cx="8261938" cy="42862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02920" y="1857364"/>
            <a:ext cx="8183880" cy="235745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ФУНКЦИЯ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У = </a:t>
            </a:r>
            <a:r>
              <a:rPr lang="en-US" i="1" dirty="0" smtClean="0">
                <a:solidFill>
                  <a:schemeClr val="tx1"/>
                </a:solidFill>
              </a:rPr>
              <a:t>COS X</a:t>
            </a:r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37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13703"/>
            <a:ext cx="8229600" cy="2381331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36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61855"/>
            <a:ext cx="8229600" cy="2285027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38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737187"/>
            <a:ext cx="8229600" cy="4934363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39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12556"/>
            <a:ext cx="8229600" cy="2383626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40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35440"/>
            <a:ext cx="8229600" cy="2337857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147050" cy="373698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solidFill>
                  <a:schemeClr val="tx1"/>
                </a:solidFill>
              </a:rPr>
              <a:t>ФУНКЦИЯ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y</a:t>
            </a:r>
            <a:r>
              <a:rPr lang="ru-RU" sz="6000" dirty="0" smtClean="0">
                <a:solidFill>
                  <a:schemeClr val="tx1"/>
                </a:solidFill>
              </a:rPr>
              <a:t> = </a:t>
            </a:r>
            <a:r>
              <a:rPr lang="en-US" sz="6000" dirty="0" err="1" smtClean="0">
                <a:solidFill>
                  <a:schemeClr val="tx1"/>
                </a:solidFill>
              </a:rPr>
              <a:t>tg</a:t>
            </a:r>
            <a:r>
              <a:rPr lang="en-US" sz="6000" dirty="0" smtClean="0">
                <a:solidFill>
                  <a:schemeClr val="tx1"/>
                </a:solidFill>
              </a:rPr>
              <a:t> x</a:t>
            </a:r>
            <a:endParaRPr lang="ru-RU" sz="6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5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pic>
        <p:nvPicPr>
          <p:cNvPr id="26627" name="Picture 8" descr="4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849313"/>
            <a:ext cx="8497888" cy="582295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502920" y="2285992"/>
            <a:ext cx="8183880" cy="171451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ФУНКЦИЯ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У =</a:t>
            </a:r>
            <a:r>
              <a:rPr lang="en-US" i="1" dirty="0" smtClean="0">
                <a:solidFill>
                  <a:schemeClr val="tx1"/>
                </a:solidFill>
              </a:rPr>
              <a:t> SIN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0525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Свойства функции у = </a:t>
            </a:r>
            <a:r>
              <a:rPr lang="en-US" dirty="0" err="1" smtClean="0">
                <a:solidFill>
                  <a:schemeClr val="tx1"/>
                </a:solidFill>
              </a:rPr>
              <a:t>tg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571472" y="1071546"/>
          <a:ext cx="4492625" cy="4024313"/>
        </p:xfrm>
        <a:graphic>
          <a:graphicData uri="http://schemas.openxmlformats.org/presentationml/2006/ole">
            <p:oleObj spid="_x0000_s2050" name="Формула" r:id="rId4" imgW="2133360" imgH="2031840" progId="Equation.3">
              <p:embed/>
            </p:oleObj>
          </a:graphicData>
        </a:graphic>
      </p:graphicFrame>
      <p:graphicFrame>
        <p:nvGraphicFramePr>
          <p:cNvPr id="2052" name="Object 11"/>
          <p:cNvGraphicFramePr>
            <a:graphicFrameLocks noChangeAspect="1"/>
          </p:cNvGraphicFramePr>
          <p:nvPr/>
        </p:nvGraphicFramePr>
        <p:xfrm>
          <a:off x="2571736" y="4714884"/>
          <a:ext cx="2803529" cy="907810"/>
        </p:xfrm>
        <a:graphic>
          <a:graphicData uri="http://schemas.openxmlformats.org/presentationml/2006/ole">
            <p:oleObj spid="_x0000_s2052" name="Формула" r:id="rId5" imgW="1320227" imgH="431613" progId="Equation.3">
              <p:embed/>
            </p:oleObj>
          </a:graphicData>
        </a:graphic>
      </p:graphicFrame>
      <p:graphicFrame>
        <p:nvGraphicFramePr>
          <p:cNvPr id="2053" name="Object 10"/>
          <p:cNvGraphicFramePr>
            <a:graphicFrameLocks noChangeAspect="1"/>
          </p:cNvGraphicFramePr>
          <p:nvPr/>
        </p:nvGraphicFramePr>
        <p:xfrm>
          <a:off x="2643174" y="5643578"/>
          <a:ext cx="2873380" cy="854553"/>
        </p:xfrm>
        <a:graphic>
          <a:graphicData uri="http://schemas.openxmlformats.org/presentationml/2006/ole">
            <p:oleObj spid="_x0000_s2053" name="Формула" r:id="rId6" imgW="1435100" imgH="431800" progId="Equation.3">
              <p:embed/>
            </p:oleObj>
          </a:graphicData>
        </a:graphic>
      </p:graphicFrame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179388" y="4221163"/>
            <a:ext cx="57499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dirty="0" smtClean="0">
                <a:latin typeface="Arial" charset="0"/>
                <a:cs typeface="Times New Roman" pitchFamily="18" charset="0"/>
              </a:rPr>
              <a:t>   </a:t>
            </a:r>
            <a:endParaRPr lang="ru-RU" sz="2400" i="1" dirty="0">
              <a:latin typeface="Arial" charset="0"/>
            </a:endParaRPr>
          </a:p>
        </p:txBody>
      </p:sp>
      <p:sp>
        <p:nvSpPr>
          <p:cNvPr id="2058" name="Rectangle 14"/>
          <p:cNvSpPr>
            <a:spLocks noChangeArrowheads="1"/>
          </p:cNvSpPr>
          <p:nvPr/>
        </p:nvSpPr>
        <p:spPr bwMode="auto">
          <a:xfrm>
            <a:off x="179388" y="4868863"/>
            <a:ext cx="25394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 dirty="0" smtClean="0">
                <a:latin typeface="Arial" charset="0"/>
                <a:cs typeface="Times New Roman" pitchFamily="18" charset="0"/>
              </a:rPr>
              <a:t>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&gt; 0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Rectangle 15"/>
          <p:cNvSpPr>
            <a:spLocks noChangeArrowheads="1"/>
          </p:cNvSpPr>
          <p:nvPr/>
        </p:nvSpPr>
        <p:spPr bwMode="auto">
          <a:xfrm>
            <a:off x="785786" y="5786454"/>
            <a:ext cx="1901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 dirty="0" smtClean="0">
                <a:latin typeface="Arial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0   при 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3286116" y="3929066"/>
          <a:ext cx="1785950" cy="431724"/>
        </p:xfrm>
        <a:graphic>
          <a:graphicData uri="http://schemas.openxmlformats.org/presentationml/2006/ole">
            <p:oleObj spid="_x0000_s2060" name="Формула" r:id="rId7" imgW="825500" imgH="203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52513"/>
            <a:ext cx="8229600" cy="351949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solidFill>
                  <a:schemeClr val="tx1"/>
                </a:solidFill>
              </a:rPr>
              <a:t>ФУНКЦИЯ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y</a:t>
            </a:r>
            <a:r>
              <a:rPr lang="ru-RU" sz="6000" dirty="0" smtClean="0">
                <a:solidFill>
                  <a:schemeClr val="tx1"/>
                </a:solidFill>
              </a:rPr>
              <a:t> = </a:t>
            </a:r>
            <a:r>
              <a:rPr lang="en-US" sz="6000" dirty="0" err="1" smtClean="0">
                <a:solidFill>
                  <a:schemeClr val="tx1"/>
                </a:solidFill>
              </a:rPr>
              <a:t>ctg</a:t>
            </a:r>
            <a:r>
              <a:rPr lang="en-US" sz="6000" dirty="0" smtClean="0">
                <a:solidFill>
                  <a:schemeClr val="tx1"/>
                </a:solidFill>
              </a:rPr>
              <a:t> x</a:t>
            </a:r>
            <a:endParaRPr lang="ru-RU" sz="6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0" y="2181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042988" y="938213"/>
          <a:ext cx="7058025" cy="4903787"/>
        </p:xfrm>
        <a:graphic>
          <a:graphicData uri="http://schemas.openxmlformats.org/presentationml/2006/ole">
            <p:oleObj spid="_x0000_s3074" name="Формула" r:id="rId4" imgW="1587500" imgH="1092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9" descr="42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1495425" y="494506"/>
            <a:ext cx="6153150" cy="5419725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Rectangle 6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8183880" cy="78581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Свойства функции у = с</a:t>
            </a:r>
            <a:r>
              <a:rPr lang="en-US" dirty="0" err="1" smtClean="0">
                <a:solidFill>
                  <a:schemeClr val="tx1"/>
                </a:solidFill>
              </a:rPr>
              <a:t>tg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500034" y="1071546"/>
          <a:ext cx="3876378" cy="3643338"/>
        </p:xfrm>
        <a:graphic>
          <a:graphicData uri="http://schemas.openxmlformats.org/presentationml/2006/ole">
            <p:oleObj spid="_x0000_s4098" name="Формула" r:id="rId4" imgW="1688760" imgH="1587240" progId="Equation.3">
              <p:embed/>
            </p:oleObj>
          </a:graphicData>
        </a:graphic>
      </p:graphicFrame>
      <p:graphicFrame>
        <p:nvGraphicFramePr>
          <p:cNvPr id="4099" name="Object 11"/>
          <p:cNvGraphicFramePr>
            <a:graphicFrameLocks noChangeAspect="1"/>
          </p:cNvGraphicFramePr>
          <p:nvPr/>
        </p:nvGraphicFramePr>
        <p:xfrm>
          <a:off x="3428992" y="4071942"/>
          <a:ext cx="2003039" cy="714380"/>
        </p:xfrm>
        <a:graphic>
          <a:graphicData uri="http://schemas.openxmlformats.org/presentationml/2006/ole">
            <p:oleObj spid="_x0000_s4099" name="Формула" r:id="rId5" imgW="1091726" imgH="393529" progId="Equation.3">
              <p:embed/>
            </p:oleObj>
          </a:graphicData>
        </a:graphic>
      </p:graphicFrame>
      <p:graphicFrame>
        <p:nvGraphicFramePr>
          <p:cNvPr id="4100" name="Object 10"/>
          <p:cNvGraphicFramePr>
            <a:graphicFrameLocks noChangeAspect="1"/>
          </p:cNvGraphicFramePr>
          <p:nvPr/>
        </p:nvGraphicFramePr>
        <p:xfrm>
          <a:off x="2714612" y="4572008"/>
          <a:ext cx="2428892" cy="785433"/>
        </p:xfrm>
        <a:graphic>
          <a:graphicData uri="http://schemas.openxmlformats.org/presentationml/2006/ole">
            <p:oleObj spid="_x0000_s4100" name="Формула" r:id="rId6" imgW="1320227" imgH="431613" progId="Equation.3">
              <p:embed/>
            </p:oleObj>
          </a:graphicData>
        </a:graphic>
      </p:graphicFrame>
      <p:graphicFrame>
        <p:nvGraphicFramePr>
          <p:cNvPr id="4101" name="Object 9"/>
          <p:cNvGraphicFramePr>
            <a:graphicFrameLocks noChangeAspect="1"/>
          </p:cNvGraphicFramePr>
          <p:nvPr/>
        </p:nvGraphicFramePr>
        <p:xfrm>
          <a:off x="2786050" y="5143512"/>
          <a:ext cx="2427594" cy="785817"/>
        </p:xfrm>
        <a:graphic>
          <a:graphicData uri="http://schemas.openxmlformats.org/presentationml/2006/ole">
            <p:oleObj spid="_x0000_s4101" name="Формула" r:id="rId7" imgW="1320227" imgH="431613" progId="Equation.3">
              <p:embed/>
            </p:oleObj>
          </a:graphicData>
        </a:graphic>
      </p:graphicFrame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428596" y="4143380"/>
            <a:ext cx="30718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Нули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функции 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5" name="Rectangle 13"/>
          <p:cNvSpPr>
            <a:spLocks noChangeArrowheads="1"/>
          </p:cNvSpPr>
          <p:nvPr/>
        </p:nvSpPr>
        <p:spPr bwMode="auto">
          <a:xfrm>
            <a:off x="428596" y="4643446"/>
            <a:ext cx="24479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8) у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&gt; 0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при 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6" name="Rectangle 14"/>
          <p:cNvSpPr>
            <a:spLocks noChangeArrowheads="1"/>
          </p:cNvSpPr>
          <p:nvPr/>
        </p:nvSpPr>
        <p:spPr bwMode="auto">
          <a:xfrm>
            <a:off x="714348" y="5214950"/>
            <a:ext cx="22445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i="1" dirty="0" smtClean="0">
                <a:latin typeface="Arial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0   при 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785225" cy="359093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ОБРАТНЫЕ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ТРИГОНОМЕТРИЧЕСКИЕ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ФУНКЦИИ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10" descr="47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28596" y="714356"/>
            <a:ext cx="4183850" cy="1928826"/>
          </a:xfrm>
          <a:noFill/>
        </p:spPr>
      </p:pic>
      <p:pic>
        <p:nvPicPr>
          <p:cNvPr id="30724" name="Picture 7" descr="4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57158" y="3000372"/>
            <a:ext cx="4321175" cy="3281362"/>
          </a:xfrm>
          <a:noFill/>
        </p:spPr>
      </p:pic>
      <p:pic>
        <p:nvPicPr>
          <p:cNvPr id="30725" name="Picture 13" descr="4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4857752" y="1500174"/>
            <a:ext cx="3841242" cy="3571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10" descr="50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929190" y="1214422"/>
            <a:ext cx="3829050" cy="3448050"/>
          </a:xfrm>
          <a:noFill/>
        </p:spPr>
      </p:pic>
      <p:pic>
        <p:nvPicPr>
          <p:cNvPr id="31747" name="Picture 8" descr="4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57158" y="571480"/>
            <a:ext cx="4316413" cy="2193925"/>
          </a:xfrm>
          <a:noFill/>
        </p:spPr>
      </p:pic>
      <p:pic>
        <p:nvPicPr>
          <p:cNvPr id="31748" name="Picture 9" descr="4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357158" y="2928934"/>
            <a:ext cx="4321175" cy="29765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7" descr="41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28596" y="594519"/>
            <a:ext cx="3530083" cy="2548729"/>
          </a:xfrm>
          <a:noFill/>
        </p:spPr>
      </p:pic>
      <p:pic>
        <p:nvPicPr>
          <p:cNvPr id="32772" name="Picture 8" descr="4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57158" y="3435924"/>
            <a:ext cx="3571900" cy="2501737"/>
          </a:xfrm>
          <a:noFill/>
        </p:spPr>
      </p:pic>
      <p:pic>
        <p:nvPicPr>
          <p:cNvPr id="32773" name="Picture 13" descr="5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4143372" y="857232"/>
            <a:ext cx="4214842" cy="4697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7" descr="42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500034" y="428604"/>
            <a:ext cx="3737132" cy="3291684"/>
          </a:xfrm>
          <a:noFill/>
        </p:spPr>
      </p:pic>
      <p:pic>
        <p:nvPicPr>
          <p:cNvPr id="33796" name="Picture 8" descr="4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4214810" y="2928934"/>
            <a:ext cx="4337264" cy="302872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28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912990"/>
            <a:ext cx="8229600" cy="458275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29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1862586"/>
            <a:ext cx="8229600" cy="268356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30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1982320"/>
            <a:ext cx="8229600" cy="244409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31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34809"/>
            <a:ext cx="8229600" cy="233911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7" descr="28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1928794" y="500042"/>
            <a:ext cx="5131462" cy="2857520"/>
          </a:xfrm>
          <a:noFill/>
        </p:spPr>
      </p:pic>
      <p:pic>
        <p:nvPicPr>
          <p:cNvPr id="2" name="Picture 8" descr="3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28596" y="3500438"/>
            <a:ext cx="8424863" cy="2276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35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2026863"/>
            <a:ext cx="8229600" cy="2355011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33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457200" y="1817118"/>
            <a:ext cx="8229600" cy="277450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303</TotalTime>
  <Words>83</Words>
  <Application>Microsoft Office PowerPoint</Application>
  <PresentationFormat>Экран (4:3)</PresentationFormat>
  <Paragraphs>43</Paragraphs>
  <Slides>29</Slides>
  <Notes>29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Verdana</vt:lpstr>
      <vt:lpstr>Arial</vt:lpstr>
      <vt:lpstr>Wingdings</vt:lpstr>
      <vt:lpstr>Calibri</vt:lpstr>
      <vt:lpstr>Times New Roman</vt:lpstr>
      <vt:lpstr>Аспект</vt:lpstr>
      <vt:lpstr>Microsoft Equation 3.0</vt:lpstr>
      <vt:lpstr>ТРИГОНОМЕТРИЧЕСКИЕ ФУНКЦИИ</vt:lpstr>
      <vt:lpstr>ФУНКЦИЯ У = SIN X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ФУНКЦИЯ У = COS X</vt:lpstr>
      <vt:lpstr>Слайд 13</vt:lpstr>
      <vt:lpstr>Слайд 14</vt:lpstr>
      <vt:lpstr>Слайд 15</vt:lpstr>
      <vt:lpstr>Слайд 16</vt:lpstr>
      <vt:lpstr>Слайд 17</vt:lpstr>
      <vt:lpstr>ФУНКЦИЯ y = tg x</vt:lpstr>
      <vt:lpstr>Слайд 19</vt:lpstr>
      <vt:lpstr>Свойства функции у = tg x.</vt:lpstr>
      <vt:lpstr>ФУНКЦИЯ y = ctg x</vt:lpstr>
      <vt:lpstr>Слайд 22</vt:lpstr>
      <vt:lpstr>Слайд 23</vt:lpstr>
      <vt:lpstr>Свойства функции у = сtg x.</vt:lpstr>
      <vt:lpstr>ОБРАТНЫЕ ТРИГОНОМЕТРИЧЕСКИЕ ФУНКЦИИ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ТРИГОНОМЕТРИЧЕСКИЕ ФУНКЦИИ</dc:title>
  <dc:creator>Наташа</dc:creator>
  <cp:lastModifiedBy>1</cp:lastModifiedBy>
  <cp:revision>13</cp:revision>
  <dcterms:created xsi:type="dcterms:W3CDTF">2010-03-18T16:46:25Z</dcterms:created>
  <dcterms:modified xsi:type="dcterms:W3CDTF">2018-06-05T14:56:22Z</dcterms:modified>
</cp:coreProperties>
</file>