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940AC-C283-4AA2-AE6C-9F3ECA203655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57166C-E950-451E-B2CC-64B736669DA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57166C-E950-451E-B2CC-64B736669DA8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57166C-E950-451E-B2CC-64B736669DA8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57166C-E950-451E-B2CC-64B736669DA8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57166C-E950-451E-B2CC-64B736669DA8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57166C-E950-451E-B2CC-64B736669DA8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57166C-E950-451E-B2CC-64B736669DA8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8EEF-42B5-4738-B848-28148BBE6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84466-360E-4518-91B4-3213E74E3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DB52-275E-4242-8726-286216B51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B2C015F-6D67-4113-A6A4-DA04EA9AB4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92CCBF7-BF3C-4833-8716-F0AE1BFF2E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0782050-5659-4D8F-A34B-0121538C43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0DAA4-73CF-4CE5-BA9C-A9B337C4B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4EEAA-DA0E-4CF4-A268-12E5815C5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F4430-EBE9-4DA7-BCA1-431C97C80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F79C3-C6D7-4E47-A1B2-F768E24A0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9B1B-4C57-4AAE-8262-807760C05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D126-C7A0-461A-85A4-D22C0C6A1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C602-6F09-42A5-AC73-B140C11AB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607189-FAAE-41D0-A857-7950B2443E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9E4F4E-EF88-4F7B-BC0E-CF3827AB0D3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412875"/>
            <a:ext cx="8229600" cy="2736850"/>
          </a:xfrm>
        </p:spPr>
        <p:txBody>
          <a:bodyPr/>
          <a:lstStyle/>
          <a:p>
            <a:pPr algn="ctr"/>
            <a:r>
              <a:rPr lang="ru-RU" sz="6000" dirty="0">
                <a:solidFill>
                  <a:schemeClr val="tx1"/>
                </a:solidFill>
              </a:rPr>
              <a:t>Геометрический смысл </a:t>
            </a:r>
            <a:br>
              <a:rPr lang="ru-RU" sz="6000" dirty="0">
                <a:solidFill>
                  <a:schemeClr val="tx1"/>
                </a:solidFill>
              </a:rPr>
            </a:br>
            <a:r>
              <a:rPr lang="ru-RU" sz="6000" dirty="0">
                <a:solidFill>
                  <a:schemeClr val="tx1"/>
                </a:solidFill>
              </a:rPr>
              <a:t>производной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571480"/>
            <a:ext cx="8229600" cy="77470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Угловой </a:t>
            </a:r>
            <a:r>
              <a:rPr lang="ru-RU" sz="4000" dirty="0">
                <a:solidFill>
                  <a:schemeClr val="tx1"/>
                </a:solidFill>
              </a:rPr>
              <a:t>коэффициент прямой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314450"/>
            <a:ext cx="8964612" cy="554355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sz="2400" dirty="0"/>
              <a:t> Графиком линейной функции </a:t>
            </a:r>
            <a:r>
              <a:rPr lang="ru-RU" sz="2400" b="1" i="1" dirty="0"/>
              <a:t>у = </a:t>
            </a:r>
            <a:r>
              <a:rPr lang="ru-RU" sz="2400" b="1" i="1" dirty="0" err="1"/>
              <a:t>кх</a:t>
            </a:r>
            <a:r>
              <a:rPr lang="ru-RU" sz="2400" b="1" i="1" dirty="0"/>
              <a:t> + </a:t>
            </a:r>
            <a:r>
              <a:rPr lang="en-US" sz="2400" b="1" i="1" dirty="0"/>
              <a:t>b</a:t>
            </a:r>
            <a:r>
              <a:rPr lang="ru-RU" sz="2400" i="1" dirty="0"/>
              <a:t> является прямая.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sz="2400" dirty="0" smtClean="0"/>
              <a:t> Число</a:t>
            </a:r>
            <a:r>
              <a:rPr lang="ru-RU" sz="2400" i="1" dirty="0" smtClean="0"/>
              <a:t> </a:t>
            </a:r>
            <a:r>
              <a:rPr lang="ru-RU" sz="2400" b="1" i="1" dirty="0"/>
              <a:t>к = </a:t>
            </a:r>
            <a:r>
              <a:rPr lang="en-US" sz="2400" b="1" i="1" dirty="0" err="1"/>
              <a:t>tg</a:t>
            </a:r>
            <a:r>
              <a:rPr lang="en-US" sz="2400" b="1" i="1" dirty="0"/>
              <a:t> </a:t>
            </a:r>
            <a:r>
              <a:rPr lang="ru-RU" sz="2400" b="1" i="1" dirty="0" err="1"/>
              <a:t>х</a:t>
            </a:r>
            <a:r>
              <a:rPr lang="ru-RU" sz="2400" b="1" i="1" dirty="0"/>
              <a:t> </a:t>
            </a:r>
            <a:r>
              <a:rPr lang="ru-RU" sz="2400" dirty="0"/>
              <a:t>называется угловым коэффициентом прямой.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sz="2400" dirty="0" smtClean="0"/>
              <a:t>  Угол </a:t>
            </a:r>
            <a:r>
              <a:rPr lang="ru-RU" sz="2400" b="1" i="1" dirty="0" smtClean="0"/>
              <a:t> </a:t>
            </a:r>
            <a:r>
              <a:rPr lang="ru-RU" sz="2400" b="1" i="1" dirty="0" err="1"/>
              <a:t>α</a:t>
            </a:r>
            <a:r>
              <a:rPr lang="ru-RU" sz="2400" dirty="0" err="1"/>
              <a:t> </a:t>
            </a:r>
            <a:r>
              <a:rPr lang="ru-RU" sz="2400" dirty="0"/>
              <a:t>– это угол между этой прямой и </a:t>
            </a:r>
            <a:r>
              <a:rPr lang="ru-RU" sz="2400" dirty="0" smtClean="0"/>
              <a:t>положительным направлением </a:t>
            </a:r>
            <a:r>
              <a:rPr lang="ru-RU" sz="2400" dirty="0"/>
              <a:t>оси Ох.</a:t>
            </a:r>
          </a:p>
        </p:txBody>
      </p:sp>
      <p:pic>
        <p:nvPicPr>
          <p:cNvPr id="7174" name="Picture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72066" y="3714752"/>
            <a:ext cx="3200400" cy="2881313"/>
          </a:xfrm>
          <a:noFill/>
          <a:ln/>
        </p:spPr>
      </p:pic>
      <p:pic>
        <p:nvPicPr>
          <p:cNvPr id="7177" name="Picture 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tretch>
            <a:fillRect/>
          </a:stretch>
        </p:blipFill>
        <p:spPr>
          <a:xfrm>
            <a:off x="642910" y="3714752"/>
            <a:ext cx="2357454" cy="2804558"/>
          </a:xfrm>
          <a:noFill/>
          <a:ln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>
          <a:xfrm>
            <a:off x="571472" y="714356"/>
            <a:ext cx="8229600" cy="108108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Уравнение прямой с заданным угловым коэффициентом</a:t>
            </a:r>
          </a:p>
        </p:txBody>
      </p:sp>
      <p:pic>
        <p:nvPicPr>
          <p:cNvPr id="20487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928662" y="2000240"/>
            <a:ext cx="6335288" cy="2660653"/>
          </a:xfrm>
          <a:noFill/>
          <a:ln/>
        </p:spPr>
      </p:pic>
      <p:sp>
        <p:nvSpPr>
          <p:cNvPr id="20488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6858000"/>
            <a:ext cx="8229600" cy="10001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</a:pPr>
            <a:endParaRPr lang="ru-RU" sz="800"/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489" name="Object 9"/>
          <p:cNvGraphicFramePr>
            <a:graphicFrameLocks noChangeAspect="1"/>
          </p:cNvGraphicFramePr>
          <p:nvPr/>
        </p:nvGraphicFramePr>
        <p:xfrm>
          <a:off x="5500694" y="4500570"/>
          <a:ext cx="2786082" cy="2022942"/>
        </p:xfrm>
        <a:graphic>
          <a:graphicData uri="http://schemas.openxmlformats.org/presentationml/2006/ole">
            <p:oleObj spid="_x0000_s20489" name="Формула" r:id="rId5" imgW="1079032" imgH="901309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1" name="Rectangle 9"/>
          <p:cNvSpPr>
            <a:spLocks noGrp="1" noChangeArrowheads="1"/>
          </p:cNvSpPr>
          <p:nvPr>
            <p:ph type="title"/>
          </p:nvPr>
        </p:nvSpPr>
        <p:spPr>
          <a:xfrm flipV="1">
            <a:off x="468313" y="0"/>
            <a:ext cx="8229600" cy="79375"/>
          </a:xfrm>
        </p:spPr>
        <p:txBody>
          <a:bodyPr>
            <a:normAutofit fontScale="90000"/>
          </a:bodyPr>
          <a:lstStyle/>
          <a:p>
            <a:r>
              <a:rPr lang="ru-RU" sz="4000"/>
              <a:t> </a:t>
            </a:r>
          </a:p>
        </p:txBody>
      </p:sp>
      <p:sp>
        <p:nvSpPr>
          <p:cNvPr id="23562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179387" y="1428736"/>
            <a:ext cx="8964613" cy="3095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dirty="0"/>
              <a:t>                             </a:t>
            </a:r>
            <a:r>
              <a:rPr lang="ru-RU" sz="2400" dirty="0" smtClean="0"/>
              <a:t>	</a:t>
            </a:r>
            <a:r>
              <a:rPr lang="ru-RU" sz="2000" dirty="0" smtClean="0"/>
              <a:t>точка </a:t>
            </a:r>
            <a:r>
              <a:rPr lang="ru-RU" sz="2000" dirty="0"/>
              <a:t>М, двигаясь по графику, приближается к точке </a:t>
            </a:r>
            <a:r>
              <a:rPr lang="ru-RU" sz="2000" dirty="0" smtClean="0"/>
              <a:t>А, а </a:t>
            </a:r>
            <a:r>
              <a:rPr lang="ru-RU" sz="2000" dirty="0"/>
              <a:t>секущая поворачивается вокруг точки А.  </a:t>
            </a:r>
            <a:endParaRPr lang="ru-RU" sz="2000" dirty="0" smtClean="0"/>
          </a:p>
          <a:p>
            <a:pPr>
              <a:buFont typeface="Wingdings" pitchFamily="2" charset="2"/>
              <a:buNone/>
            </a:pPr>
            <a:r>
              <a:rPr lang="ru-RU" sz="2000" dirty="0" smtClean="0"/>
              <a:t>	</a:t>
            </a:r>
            <a:r>
              <a:rPr lang="ru-RU" sz="2000" dirty="0" smtClean="0"/>
              <a:t>	При </a:t>
            </a:r>
            <a:r>
              <a:rPr lang="ru-RU" sz="2000" dirty="0"/>
              <a:t>этом секущая АМ стремится занять положение прямой АВ, которую называют </a:t>
            </a:r>
            <a:r>
              <a:rPr lang="ru-RU" sz="2000" b="1" i="1" dirty="0"/>
              <a:t>касательной к графику функции у = </a:t>
            </a:r>
            <a:r>
              <a:rPr lang="ru-RU" sz="2000" dirty="0"/>
              <a:t> </a:t>
            </a:r>
            <a:r>
              <a:rPr lang="en-US" sz="2000" b="1" i="1" dirty="0"/>
              <a:t>f</a:t>
            </a:r>
            <a:r>
              <a:rPr lang="ru-RU" sz="2000" b="1" i="1" dirty="0"/>
              <a:t> (</a:t>
            </a:r>
            <a:r>
              <a:rPr lang="ru-RU" sz="2000" b="1" i="1" dirty="0" err="1"/>
              <a:t>х</a:t>
            </a:r>
            <a:r>
              <a:rPr lang="ru-RU" sz="2000" b="1" i="1" dirty="0"/>
              <a:t>)</a:t>
            </a:r>
            <a:r>
              <a:rPr lang="ru-RU" sz="2000" dirty="0"/>
              <a:t>.                                               </a:t>
            </a:r>
          </a:p>
        </p:txBody>
      </p:sp>
      <p:pic>
        <p:nvPicPr>
          <p:cNvPr id="2355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928663" y="3000372"/>
            <a:ext cx="6929486" cy="3430708"/>
          </a:xfrm>
        </p:spPr>
      </p:pic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3559" name="Object 7"/>
          <p:cNvGraphicFramePr>
            <a:graphicFrameLocks noChangeAspect="1"/>
          </p:cNvGraphicFramePr>
          <p:nvPr/>
        </p:nvGraphicFramePr>
        <p:xfrm>
          <a:off x="1214414" y="1428736"/>
          <a:ext cx="1674795" cy="541484"/>
        </p:xfrm>
        <a:graphic>
          <a:graphicData uri="http://schemas.openxmlformats.org/presentationml/2006/ole">
            <p:oleObj spid="_x0000_s23559" name="Формула" r:id="rId5" imgW="952200" imgH="31716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9388" y="928670"/>
            <a:ext cx="8964612" cy="33829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>
                <a:latin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</a:rPr>
              <a:t>		</a:t>
            </a:r>
            <a:r>
              <a:rPr lang="ru-RU" sz="2400" dirty="0" smtClean="0">
                <a:latin typeface="Constantia" pitchFamily="18" charset="0"/>
              </a:rPr>
              <a:t>Таким </a:t>
            </a:r>
            <a:r>
              <a:rPr lang="ru-RU" sz="2400" dirty="0">
                <a:latin typeface="Constantia" pitchFamily="18" charset="0"/>
              </a:rPr>
              <a:t>образом, разностное отношение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latin typeface="Constantia" pitchFamily="18" charset="0"/>
              </a:rPr>
              <a:t> </a:t>
            </a:r>
            <a:r>
              <a:rPr lang="ru-RU" sz="2400" dirty="0">
                <a:latin typeface="Constantia" pitchFamily="18" charset="0"/>
              </a:rPr>
              <a:t>равно угловому коэффициенту секущей.</a:t>
            </a:r>
            <a:r>
              <a:rPr lang="ru-RU" sz="2400" dirty="0">
                <a:latin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</a:rPr>
              <a:t>   </a:t>
            </a:r>
          </a:p>
        </p:txBody>
      </p:sp>
      <p:pic>
        <p:nvPicPr>
          <p:cNvPr id="26633" name="Picture 9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/>
          <a:stretch>
            <a:fillRect/>
          </a:stretch>
        </p:blipFill>
        <p:spPr>
          <a:xfrm>
            <a:off x="0" y="2500306"/>
            <a:ext cx="4791454" cy="3124208"/>
          </a:xfrm>
          <a:ln/>
        </p:spPr>
      </p:pic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0" y="3224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6634" name="Object 10"/>
          <p:cNvGraphicFramePr>
            <a:graphicFrameLocks noChangeAspect="1"/>
          </p:cNvGraphicFramePr>
          <p:nvPr/>
        </p:nvGraphicFramePr>
        <p:xfrm>
          <a:off x="6643702" y="928670"/>
          <a:ext cx="2374900" cy="700088"/>
        </p:xfrm>
        <a:graphic>
          <a:graphicData uri="http://schemas.openxmlformats.org/presentationml/2006/ole">
            <p:oleObj spid="_x0000_s26634" name="Формула" r:id="rId5" imgW="1218671" imgH="406224" progId="Equation.3">
              <p:embed/>
            </p:oleObj>
          </a:graphicData>
        </a:graphic>
      </p:graphicFrame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6636" name="Object 12"/>
          <p:cNvGraphicFramePr>
            <a:graphicFrameLocks noChangeAspect="1"/>
          </p:cNvGraphicFramePr>
          <p:nvPr/>
        </p:nvGraphicFramePr>
        <p:xfrm>
          <a:off x="7072330" y="2643182"/>
          <a:ext cx="447103" cy="357190"/>
        </p:xfrm>
        <a:graphic>
          <a:graphicData uri="http://schemas.openxmlformats.org/presentationml/2006/ole">
            <p:oleObj spid="_x0000_s26636" name="Формула" r:id="rId6" imgW="215619" imgH="177569" progId="Equation.3">
              <p:embed/>
            </p:oleObj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4714876" y="2071678"/>
            <a:ext cx="4214842" cy="393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latin typeface="+mn-lt"/>
              </a:rPr>
              <a:t>Если зафиксировать точку </a:t>
            </a:r>
            <a:r>
              <a:rPr lang="ru-RU" sz="2400" i="1" dirty="0" smtClean="0">
                <a:latin typeface="+mn-lt"/>
              </a:rPr>
              <a:t>A</a:t>
            </a:r>
            <a:r>
              <a:rPr lang="ru-RU" sz="2400" dirty="0" smtClean="0">
                <a:latin typeface="+mn-lt"/>
              </a:rPr>
              <a:t> и двигать по направлению к ней точку </a:t>
            </a:r>
            <a:r>
              <a:rPr lang="ru-RU" sz="2400" i="1" dirty="0" smtClean="0">
                <a:latin typeface="+mn-lt"/>
              </a:rPr>
              <a:t>М</a:t>
            </a:r>
            <a:r>
              <a:rPr lang="ru-RU" sz="2400" dirty="0" smtClean="0">
                <a:latin typeface="+mn-lt"/>
              </a:rPr>
              <a:t>, то </a:t>
            </a:r>
            <a:r>
              <a:rPr lang="ru-RU" sz="2400" i="1" dirty="0" smtClean="0">
                <a:latin typeface="+mn-lt"/>
              </a:rPr>
              <a:t>     </a:t>
            </a:r>
            <a:r>
              <a:rPr lang="ru-RU" sz="2400" dirty="0" smtClean="0">
                <a:latin typeface="+mn-lt"/>
              </a:rPr>
              <a:t>   неограниченно уменьшается и приближается к нулю, а секущая </a:t>
            </a:r>
            <a:r>
              <a:rPr lang="ru-RU" sz="2400" i="1" dirty="0" smtClean="0">
                <a:latin typeface="+mn-lt"/>
              </a:rPr>
              <a:t>АВ</a:t>
            </a:r>
            <a:r>
              <a:rPr lang="ru-RU" sz="2400" dirty="0" smtClean="0">
                <a:latin typeface="+mn-lt"/>
              </a:rPr>
              <a:t> приближается к касательной </a:t>
            </a:r>
            <a:r>
              <a:rPr lang="ru-RU" sz="2400" i="1" dirty="0" smtClean="0">
                <a:latin typeface="+mn-lt"/>
              </a:rPr>
              <a:t>АС</a:t>
            </a:r>
            <a:r>
              <a:rPr lang="ru-RU" sz="2400" dirty="0" smtClean="0">
                <a:latin typeface="+mn-lt"/>
              </a:rPr>
              <a:t>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	Следовательно, предел разностного отношения равен угловому коэффициенту касательной в точке </a:t>
            </a:r>
            <a:r>
              <a:rPr lang="ru-RU" sz="2400" i="1" dirty="0" smtClean="0">
                <a:latin typeface="+mn-lt"/>
              </a:rPr>
              <a:t>A</a:t>
            </a:r>
            <a:r>
              <a:rPr lang="ru-RU" sz="2400" dirty="0" smtClean="0">
                <a:latin typeface="+mn-lt"/>
              </a:rPr>
              <a:t>. </a:t>
            </a:r>
            <a:endParaRPr lang="ru-RU" sz="2400" dirty="0"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142976" y="1000108"/>
            <a:ext cx="7599391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3200" b="1" dirty="0">
                <a:latin typeface="Calibri" pitchFamily="34" charset="0"/>
              </a:rPr>
              <a:t>Геометрический смысл производной.</a:t>
            </a:r>
            <a:endParaRPr lang="ru-RU" sz="3200" dirty="0">
              <a:latin typeface="Calibri" pitchFamily="34" charset="0"/>
            </a:endParaRPr>
          </a:p>
          <a:p>
            <a:pPr algn="ctr"/>
            <a:endParaRPr lang="ru-RU" sz="3200" dirty="0" smtClean="0">
              <a:latin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</a:endParaRPr>
          </a:p>
          <a:p>
            <a:pPr algn="ctr"/>
            <a:r>
              <a:rPr lang="ru-RU" sz="2400" dirty="0" smtClean="0">
                <a:latin typeface="+mn-lt"/>
              </a:rPr>
              <a:t>Производная </a:t>
            </a:r>
            <a:r>
              <a:rPr lang="ru-RU" sz="2400" dirty="0">
                <a:latin typeface="+mn-lt"/>
              </a:rPr>
              <a:t>в точке </a:t>
            </a:r>
            <a:r>
              <a:rPr lang="ru-RU" sz="2400" i="1" dirty="0">
                <a:latin typeface="+mn-lt"/>
              </a:rPr>
              <a:t>x</a:t>
            </a:r>
            <a:r>
              <a:rPr lang="ru-RU" sz="2000" b="1" i="1" dirty="0">
                <a:latin typeface="+mn-lt"/>
              </a:rPr>
              <a:t>0</a:t>
            </a:r>
            <a:r>
              <a:rPr lang="ru-RU" sz="2400" dirty="0">
                <a:latin typeface="+mn-lt"/>
              </a:rPr>
              <a:t> равна угловому коэффициенту касательной к графику </a:t>
            </a:r>
            <a:r>
              <a:rPr lang="ru-RU" sz="2400" dirty="0" smtClean="0">
                <a:latin typeface="+mn-lt"/>
              </a:rPr>
              <a:t>функции</a:t>
            </a:r>
          </a:p>
          <a:p>
            <a:pPr algn="ctr"/>
            <a:r>
              <a:rPr lang="ru-RU" sz="2400" dirty="0" smtClean="0">
                <a:latin typeface="+mn-lt"/>
              </a:rPr>
              <a:t> </a:t>
            </a:r>
            <a:r>
              <a:rPr lang="ru-RU" sz="2400" i="1" dirty="0" err="1">
                <a:latin typeface="+mn-lt"/>
              </a:rPr>
              <a:t>y</a:t>
            </a:r>
            <a:r>
              <a:rPr lang="ru-RU" sz="2400" i="1" dirty="0">
                <a:latin typeface="+mn-lt"/>
              </a:rPr>
              <a:t> = </a:t>
            </a:r>
            <a:r>
              <a:rPr lang="ru-RU" sz="2400" i="1" dirty="0" err="1" smtClean="0">
                <a:latin typeface="+mn-lt"/>
              </a:rPr>
              <a:t>f</a:t>
            </a:r>
            <a:r>
              <a:rPr lang="ru-RU" sz="2400" i="1" dirty="0" smtClean="0">
                <a:latin typeface="+mn-lt"/>
              </a:rPr>
              <a:t> </a:t>
            </a:r>
            <a:r>
              <a:rPr lang="ru-RU" sz="2400" dirty="0" smtClean="0">
                <a:latin typeface="+mn-lt"/>
              </a:rPr>
              <a:t>(</a:t>
            </a:r>
            <a:r>
              <a:rPr lang="ru-RU" sz="2400" i="1" dirty="0" err="1">
                <a:latin typeface="+mn-lt"/>
              </a:rPr>
              <a:t>x</a:t>
            </a:r>
            <a:r>
              <a:rPr lang="ru-RU" sz="2400" dirty="0">
                <a:latin typeface="+mn-lt"/>
              </a:rPr>
              <a:t>) в этой точке.</a:t>
            </a:r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9705" name="Object 9"/>
          <p:cNvGraphicFramePr>
            <a:graphicFrameLocks noChangeAspect="1"/>
          </p:cNvGraphicFramePr>
          <p:nvPr/>
        </p:nvGraphicFramePr>
        <p:xfrm>
          <a:off x="2285984" y="4500570"/>
          <a:ext cx="4895850" cy="1074738"/>
        </p:xfrm>
        <a:graphic>
          <a:graphicData uri="http://schemas.openxmlformats.org/presentationml/2006/ole">
            <p:oleObj spid="_x0000_s29705" name="Формула" r:id="rId4" imgW="1028700" imgH="22860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</TotalTime>
  <Words>113</Words>
  <Application>Microsoft Office PowerPoint</Application>
  <PresentationFormat>Экран (4:3)</PresentationFormat>
  <Paragraphs>25</Paragraphs>
  <Slides>6</Slides>
  <Notes>6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Tahoma</vt:lpstr>
      <vt:lpstr>Wingdings</vt:lpstr>
      <vt:lpstr>Times New Roman</vt:lpstr>
      <vt:lpstr>Поток</vt:lpstr>
      <vt:lpstr>Microsoft Equation 3.0</vt:lpstr>
      <vt:lpstr>Геометрический смысл  производной</vt:lpstr>
      <vt:lpstr>Угловой коэффициент прямой</vt:lpstr>
      <vt:lpstr>Уравнение прямой с заданным угловым коэффициентом</vt:lpstr>
      <vt:lpstr> </vt:lpstr>
      <vt:lpstr>Слайд 5</vt:lpstr>
      <vt:lpstr>Слайд 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Геометрический смысл  производной</dc:title>
  <dc:creator>Наташа</dc:creator>
  <cp:lastModifiedBy>1</cp:lastModifiedBy>
  <cp:revision>7</cp:revision>
  <dcterms:created xsi:type="dcterms:W3CDTF">2010-11-14T20:54:34Z</dcterms:created>
  <dcterms:modified xsi:type="dcterms:W3CDTF">2018-06-06T07:12:25Z</dcterms:modified>
</cp:coreProperties>
</file>